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8" r:id="rId2"/>
    <p:sldId id="281" r:id="rId3"/>
    <p:sldId id="287" r:id="rId4"/>
    <p:sldId id="265" r:id="rId5"/>
    <p:sldId id="292" r:id="rId6"/>
    <p:sldId id="293" r:id="rId7"/>
    <p:sldId id="294" r:id="rId8"/>
    <p:sldId id="295" r:id="rId9"/>
    <p:sldId id="282" r:id="rId10"/>
    <p:sldId id="288" r:id="rId11"/>
    <p:sldId id="289" r:id="rId12"/>
    <p:sldId id="290" r:id="rId13"/>
    <p:sldId id="296" r:id="rId14"/>
    <p:sldId id="291" r:id="rId15"/>
  </p:sldIdLst>
  <p:sldSz cx="10799763" cy="144002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6441" userDrawn="1">
          <p15:clr>
            <a:srgbClr val="A4A3A4"/>
          </p15:clr>
        </p15:guide>
        <p15:guide id="4" orient="horz" pos="8913" userDrawn="1">
          <p15:clr>
            <a:srgbClr val="A4A3A4"/>
          </p15:clr>
        </p15:guide>
        <p15:guide id="5" orient="horz" pos="15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7FD3"/>
    <a:srgbClr val="7A471C"/>
    <a:srgbClr val="009999"/>
    <a:srgbClr val="19AFA1"/>
    <a:srgbClr val="CC6600"/>
    <a:srgbClr val="533F94"/>
    <a:srgbClr val="442F8C"/>
    <a:srgbClr val="4DB594"/>
    <a:srgbClr val="2A9C83"/>
    <a:srgbClr val="F2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1" autoAdjust="0"/>
    <p:restoredTop sz="96405"/>
  </p:normalViewPr>
  <p:slideViewPr>
    <p:cSldViewPr snapToGrid="0" snapToObjects="1">
      <p:cViewPr varScale="1">
        <p:scale>
          <a:sx n="43" d="100"/>
          <a:sy n="43" d="100"/>
        </p:scale>
        <p:origin x="2652" y="78"/>
      </p:cViewPr>
      <p:guideLst>
        <p:guide orient="horz" pos="2109"/>
        <p:guide pos="340"/>
        <p:guide pos="6441"/>
        <p:guide orient="horz" pos="8913"/>
        <p:guide orient="horz" pos="15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F056E-3099-430B-A9AC-A19CC0DB3F45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5F983-E555-4517-AB7B-0AC3A6AED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03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2356703"/>
            <a:ext cx="9179799" cy="5013407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7563446"/>
            <a:ext cx="8099822" cy="3476717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027F-430F-42B2-868E-4F7A0C47E96E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7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939D-2104-4ED4-A9DE-E5356420D8F7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8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766678"/>
            <a:ext cx="2328699" cy="122035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766678"/>
            <a:ext cx="6851100" cy="122035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100F-D048-4877-8A58-E82179BE4C44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8ECD-C38D-47F7-8436-2C4423B40032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80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3590057"/>
            <a:ext cx="9314796" cy="5990088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9636813"/>
            <a:ext cx="9314796" cy="3150046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/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31EC-E733-4E04-B370-C74CD41DC20D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1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3833390"/>
            <a:ext cx="4589899" cy="91368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3833390"/>
            <a:ext cx="4589899" cy="91368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CC07-712D-4CD6-A290-2C33A98531A1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7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66681"/>
            <a:ext cx="9314796" cy="27833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3530053"/>
            <a:ext cx="4568805" cy="1730025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5260078"/>
            <a:ext cx="4568805" cy="77367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3530053"/>
            <a:ext cx="4591306" cy="1730025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5260078"/>
            <a:ext cx="4591306" cy="77367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E1F3-B33C-495E-9C98-66658DA76EC9}" type="datetime1">
              <a:rPr lang="ru-RU" smtClean="0"/>
              <a:t>27.05.2024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6DC6F-3729-4C1C-ABE0-EC8A6A72C482}" type="datetime1">
              <a:rPr lang="ru-RU" smtClean="0"/>
              <a:t>27.05.2024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33AD-5C03-4FA2-9C55-49EA080AD4A7}" type="datetime1">
              <a:rPr lang="ru-RU" smtClean="0"/>
              <a:t>27.05.2024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6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960014"/>
            <a:ext cx="3483205" cy="336005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2073367"/>
            <a:ext cx="5467380" cy="10233485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4320064"/>
            <a:ext cx="3483205" cy="8003453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B9CE-809D-45E9-A4CC-8A3A75E46349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43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960014"/>
            <a:ext cx="3483205" cy="336005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2073367"/>
            <a:ext cx="5467380" cy="10233485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4320064"/>
            <a:ext cx="3483205" cy="8003453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D97C-787D-475F-AFDE-1FA39AB7E5BB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1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766681"/>
            <a:ext cx="931479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3833390"/>
            <a:ext cx="931479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13346867"/>
            <a:ext cx="242994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ECCE-A397-4BB7-B0AE-1669E6C9538D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13346867"/>
            <a:ext cx="3644920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13346867"/>
            <a:ext cx="242994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DC574-BE79-44F0-8608-79046503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A1C18-DD5C-4EF2-BD42-78B8ABF267C8}"/>
              </a:ext>
            </a:extLst>
          </p:cNvPr>
          <p:cNvSpPr txBox="1"/>
          <p:nvPr/>
        </p:nvSpPr>
        <p:spPr>
          <a:xfrm>
            <a:off x="1526123" y="6835814"/>
            <a:ext cx="9022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917FD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ИНВЕСТИЦИОННЫЙ ПОТЕНЦИАЛ РЕГИОНА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96936-FF18-4E73-9214-31982C523884}"/>
              </a:ext>
            </a:extLst>
          </p:cNvPr>
          <p:cNvSpPr txBox="1"/>
          <p:nvPr/>
        </p:nvSpPr>
        <p:spPr>
          <a:xfrm>
            <a:off x="1526123" y="9083267"/>
            <a:ext cx="62574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СОПРОВОЖДЕНИЕ ИНВЕСТИЦИОННЫХПРОЕКТОВ</a:t>
            </a:r>
          </a:p>
          <a:p>
            <a:endParaRPr lang="ru-RU" sz="4000" b="1" dirty="0">
              <a:solidFill>
                <a:srgbClr val="4DB594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ЛУЧШИЕ ПРАКТИКИ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66865A-511F-43B3-92DF-06F9E6700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767" y="2959367"/>
            <a:ext cx="4233287" cy="184078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9F1AF3-79CC-41D8-95C1-2314AF3B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11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753382" y="3062217"/>
            <a:ext cx="9292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РАБОТА С ТЕРРИТОРИЯМИ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B75E24-02E0-40F0-84AD-4E089A24FCC2}"/>
              </a:ext>
            </a:extLst>
          </p:cNvPr>
          <p:cNvSpPr txBox="1"/>
          <p:nvPr/>
        </p:nvSpPr>
        <p:spPr>
          <a:xfrm>
            <a:off x="708772" y="4022961"/>
            <a:ext cx="98179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ПОВЫШЕНИЕ ПРИВЛЕКАТЕЛЬНОСТИ ТЕРРИТОРИЙ</a:t>
            </a: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и инвестиционной активности</a:t>
            </a: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в малых и моногородах Челябинской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8463F-4C9D-49B0-A295-5A01F2916250}"/>
              </a:ext>
            </a:extLst>
          </p:cNvPr>
          <p:cNvSpPr txBox="1"/>
          <p:nvPr/>
        </p:nvSpPr>
        <p:spPr>
          <a:xfrm>
            <a:off x="526715" y="11785328"/>
            <a:ext cx="51791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</a:rPr>
              <a:t>Развитие моногородов: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sz="2800" b="0" dirty="0">
                <a:solidFill>
                  <a:schemeClr val="bg1"/>
                </a:solidFill>
              </a:rPr>
              <a:t>Усть-Катав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sz="2800" b="0" dirty="0">
                <a:solidFill>
                  <a:schemeClr val="bg1"/>
                </a:solidFill>
              </a:rPr>
              <a:t>Нязепетровск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sz="2800" b="0" dirty="0">
                <a:solidFill>
                  <a:schemeClr val="bg1"/>
                </a:solidFill>
              </a:rPr>
              <a:t>Бакал (ТОР)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sz="2800" b="0" dirty="0">
                <a:solidFill>
                  <a:schemeClr val="bg1"/>
                </a:solidFill>
              </a:rPr>
              <a:t>Верхний Уфалей (ТОР)м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113A3B-B6E6-4351-A048-6A97CB4CA206}"/>
              </a:ext>
            </a:extLst>
          </p:cNvPr>
          <p:cNvSpPr txBox="1"/>
          <p:nvPr/>
        </p:nvSpPr>
        <p:spPr>
          <a:xfrm>
            <a:off x="5617759" y="11779053"/>
            <a:ext cx="54972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800" b="0" dirty="0">
                <a:solidFill>
                  <a:schemeClr val="bg1"/>
                </a:solidFill>
              </a:rPr>
              <a:t>Продвижение </a:t>
            </a:r>
            <a:r>
              <a:rPr lang="ru-RU" sz="2800" b="0" dirty="0" err="1">
                <a:solidFill>
                  <a:schemeClr val="bg1"/>
                </a:solidFill>
              </a:rPr>
              <a:t>ТОРов</a:t>
            </a:r>
            <a:r>
              <a:rPr lang="ru-RU" sz="2800" b="0" dirty="0">
                <a:solidFill>
                  <a:schemeClr val="bg1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0" dirty="0">
                <a:solidFill>
                  <a:schemeClr val="bg1"/>
                </a:solidFill>
              </a:rPr>
              <a:t>ТОР Озёрск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0" dirty="0">
                <a:solidFill>
                  <a:schemeClr val="bg1"/>
                </a:solidFill>
              </a:rPr>
              <a:t>ТОР Снежинск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4C4A91-C5D5-44D4-B782-00EA5D4D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10</a:t>
            </a:fld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003EC9F8-53AA-408D-BAAD-29E3C63F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5451"/>
            <a:ext cx="10799763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78E58A-C1C7-48AB-87BA-8B602BB5FAE3}"/>
              </a:ext>
            </a:extLst>
          </p:cNvPr>
          <p:cNvSpPr txBox="1"/>
          <p:nvPr/>
        </p:nvSpPr>
        <p:spPr>
          <a:xfrm>
            <a:off x="5029541" y="9795835"/>
            <a:ext cx="54972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Сатка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Челябинская область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4CA02-BBB2-4BE5-A6EC-78D4BC79061A}"/>
              </a:ext>
            </a:extLst>
          </p:cNvPr>
          <p:cNvSpPr txBox="1"/>
          <p:nvPr/>
        </p:nvSpPr>
        <p:spPr>
          <a:xfrm>
            <a:off x="0" y="11118058"/>
            <a:ext cx="10799763" cy="523220"/>
          </a:xfrm>
          <a:prstGeom prst="rect">
            <a:avLst/>
          </a:prstGeom>
          <a:solidFill>
            <a:srgbClr val="009999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ДОРОЖНЫЕ КАРТЫ</a:t>
            </a:r>
            <a:endParaRPr lang="ru-RU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78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664173" y="2950707"/>
            <a:ext cx="9773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ИНВЕСТИЦИОННЫЙ ПОРТАЛ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46100-539A-45AD-AD8C-5BB56B4738B1}"/>
              </a:ext>
            </a:extLst>
          </p:cNvPr>
          <p:cNvSpPr txBox="1"/>
          <p:nvPr/>
        </p:nvSpPr>
        <p:spPr>
          <a:xfrm>
            <a:off x="664173" y="3614554"/>
            <a:ext cx="7560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u="sng" dirty="0">
                <a:solidFill>
                  <a:schemeClr val="bg1"/>
                </a:solidFill>
              </a:rPr>
              <a:t>INVESTREGION174.RU</a:t>
            </a:r>
            <a:endParaRPr lang="ru-RU" sz="4000" u="sng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71C2E-2A66-43DC-8C99-6BC4A60BAFD9}"/>
              </a:ext>
            </a:extLst>
          </p:cNvPr>
          <p:cNvSpPr txBox="1"/>
          <p:nvPr/>
        </p:nvSpPr>
        <p:spPr>
          <a:xfrm>
            <a:off x="753382" y="6104333"/>
            <a:ext cx="98316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Навигатор мер поддержки</a:t>
            </a:r>
          </a:p>
          <a:p>
            <a:pPr marL="514350" indent="-514350">
              <a:buFont typeface="+mj-lt"/>
              <a:buAutoNum type="arabicPeriod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Реализованные проекты – истории успеха</a:t>
            </a:r>
          </a:p>
          <a:p>
            <a:pPr marL="514350" indent="-514350">
              <a:buFont typeface="+mj-lt"/>
              <a:buAutoNum type="arabicPeriod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Проекты под инвестирование</a:t>
            </a:r>
          </a:p>
          <a:p>
            <a:pPr marL="514350" indent="-514350">
              <a:buFont typeface="+mj-lt"/>
              <a:buAutoNum type="arabicPeriod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Личный кабинет инвестора</a:t>
            </a:r>
          </a:p>
          <a:p>
            <a:pPr marL="914400" lvl="1" indent="-457200"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загрузка документов</a:t>
            </a:r>
          </a:p>
          <a:p>
            <a:pPr marL="914400" lvl="1" indent="-457200"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подача заявок</a:t>
            </a:r>
          </a:p>
          <a:p>
            <a:pPr marL="914400" lvl="1" indent="-457200"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содействие в подборе кадров</a:t>
            </a:r>
          </a:p>
          <a:p>
            <a:pPr>
              <a:tabLst>
                <a:tab pos="810260" algn="l"/>
              </a:tabLst>
            </a:pPr>
            <a:r>
              <a:rPr lang="ru-RU" sz="3000" b="1" dirty="0">
                <a:solidFill>
                  <a:srgbClr val="19AFA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 Инвестиционная карта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EA93A9-1B87-4C77-BFB6-112F19DBD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2" y="10574423"/>
            <a:ext cx="2569126" cy="3140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3DF0D0-2126-44CF-86F2-408D9C056528}"/>
              </a:ext>
            </a:extLst>
          </p:cNvPr>
          <p:cNvSpPr txBox="1"/>
          <p:nvPr/>
        </p:nvSpPr>
        <p:spPr>
          <a:xfrm>
            <a:off x="3747585" y="10822765"/>
            <a:ext cx="6191999" cy="120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09"/>
              </a:lnSpc>
            </a:pPr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</a:t>
            </a:r>
          </a:p>
          <a:p>
            <a:pPr>
              <a:lnSpc>
                <a:spcPts val="2909"/>
              </a:lnSpc>
            </a:pPr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номинации</a:t>
            </a:r>
          </a:p>
          <a:p>
            <a:pPr>
              <a:lnSpc>
                <a:spcPts val="2909"/>
              </a:lnSpc>
            </a:pPr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государственный сайт»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60A02-5C19-434D-BCB7-78A948538B83}"/>
              </a:ext>
            </a:extLst>
          </p:cNvPr>
          <p:cNvSpPr txBox="1"/>
          <p:nvPr/>
        </p:nvSpPr>
        <p:spPr>
          <a:xfrm>
            <a:off x="3747585" y="12854469"/>
            <a:ext cx="6084077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 err="1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Tagline</a:t>
            </a:r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Awards – крупнейшая </a:t>
            </a:r>
            <a:r>
              <a:rPr lang="ru-RU" sz="2800" b="1" dirty="0" err="1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-премия в Европе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7C0418C-D453-4127-8E99-D8A9226B12A9}"/>
              </a:ext>
            </a:extLst>
          </p:cNvPr>
          <p:cNvSpPr/>
          <p:nvPr/>
        </p:nvSpPr>
        <p:spPr>
          <a:xfrm>
            <a:off x="3527820" y="10492928"/>
            <a:ext cx="6523606" cy="3384581"/>
          </a:xfrm>
          <a:prstGeom prst="roundRect">
            <a:avLst/>
          </a:prstGeom>
          <a:noFill/>
          <a:ln w="9525" cap="flat" cmpd="sng" algn="ctr">
            <a:solidFill>
              <a:srgbClr val="19AFA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17FD3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21DC9A-EAD2-4FF0-AA62-0CDBEF4801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7" b="87996"/>
          <a:stretch/>
        </p:blipFill>
        <p:spPr>
          <a:xfrm>
            <a:off x="787047" y="4777982"/>
            <a:ext cx="9264379" cy="97235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D3DCE6-7CF1-49CD-81A7-15EBD697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9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513196" y="3062217"/>
            <a:ext cx="97733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СОДЕЙСТВИЕ В ПОДБОРЕ КАДРОВ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F3B0F21-6C14-4B2B-817F-17E5208CF2C9}"/>
              </a:ext>
            </a:extLst>
          </p:cNvPr>
          <p:cNvSpPr/>
          <p:nvPr/>
        </p:nvSpPr>
        <p:spPr>
          <a:xfrm>
            <a:off x="1292308" y="10033960"/>
            <a:ext cx="3528392" cy="1052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ИНВЕСТОР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22AA1A-901F-4C82-BEE3-7E035A9F3EE8}"/>
              </a:ext>
            </a:extLst>
          </p:cNvPr>
          <p:cNvSpPr/>
          <p:nvPr/>
        </p:nvSpPr>
        <p:spPr>
          <a:xfrm>
            <a:off x="1321755" y="10786875"/>
            <a:ext cx="6920736" cy="1052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ПОРТАЛ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INVESTREGION174.RU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4F4FBC-D529-4988-BFD4-95BC486E4CE0}"/>
              </a:ext>
            </a:extLst>
          </p:cNvPr>
          <p:cNvSpPr/>
          <p:nvPr/>
        </p:nvSpPr>
        <p:spPr>
          <a:xfrm>
            <a:off x="1321755" y="11539829"/>
            <a:ext cx="7576920" cy="1052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ИНВЕСТБЛОК ЦЕНТРА «МОЙ БИЗНЕС»</a:t>
            </a:r>
            <a:endPara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D666C2-269C-41F2-9966-89B08442169D}"/>
              </a:ext>
            </a:extLst>
          </p:cNvPr>
          <p:cNvSpPr/>
          <p:nvPr/>
        </p:nvSpPr>
        <p:spPr>
          <a:xfrm>
            <a:off x="1292308" y="12324182"/>
            <a:ext cx="6950183" cy="1052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ГЛАВНОЕ УПРАВЛЕНИЕ ТРУДА ЧО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9FEEFD9-AF1C-4909-A009-B7C28C4380CC}"/>
              </a:ext>
            </a:extLst>
          </p:cNvPr>
          <p:cNvSpPr/>
          <p:nvPr/>
        </p:nvSpPr>
        <p:spPr>
          <a:xfrm>
            <a:off x="1321755" y="13043518"/>
            <a:ext cx="7814279" cy="1052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УЧЕБНЫЕ ЗАВЕДЕНИЯ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EBF104-F332-4DEE-9613-238308FC9AD6}"/>
              </a:ext>
            </a:extLst>
          </p:cNvPr>
          <p:cNvSpPr txBox="1"/>
          <p:nvPr/>
        </p:nvSpPr>
        <p:spPr>
          <a:xfrm>
            <a:off x="619205" y="9991002"/>
            <a:ext cx="88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1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859513-41C4-4DEB-A1DE-13936B1D0923}"/>
              </a:ext>
            </a:extLst>
          </p:cNvPr>
          <p:cNvSpPr txBox="1"/>
          <p:nvPr/>
        </p:nvSpPr>
        <p:spPr>
          <a:xfrm>
            <a:off x="619205" y="10709246"/>
            <a:ext cx="88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42A44E-6CBB-4397-9E44-379F9BD13810}"/>
              </a:ext>
            </a:extLst>
          </p:cNvPr>
          <p:cNvSpPr txBox="1"/>
          <p:nvPr/>
        </p:nvSpPr>
        <p:spPr>
          <a:xfrm>
            <a:off x="619205" y="11472094"/>
            <a:ext cx="88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E9D30F-B365-44B4-A902-969DF0014172}"/>
              </a:ext>
            </a:extLst>
          </p:cNvPr>
          <p:cNvSpPr txBox="1"/>
          <p:nvPr/>
        </p:nvSpPr>
        <p:spPr>
          <a:xfrm>
            <a:off x="619205" y="12212640"/>
            <a:ext cx="88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44D280-1A20-4E76-8F05-7352D9AFBA6E}"/>
              </a:ext>
            </a:extLst>
          </p:cNvPr>
          <p:cNvSpPr txBox="1"/>
          <p:nvPr/>
        </p:nvSpPr>
        <p:spPr>
          <a:xfrm>
            <a:off x="619205" y="12953186"/>
            <a:ext cx="88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3D7DA6-A884-46B8-AA92-FDF59514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12</a:t>
            </a:fld>
            <a:endParaRPr lang="ru-RU"/>
          </a:p>
        </p:txBody>
      </p:sp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3148C584-AB86-4B71-9306-53F75E46C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b="8453"/>
          <a:stretch/>
        </p:blipFill>
        <p:spPr bwMode="auto">
          <a:xfrm>
            <a:off x="513196" y="3941789"/>
            <a:ext cx="9773369" cy="592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8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391008" y="3038448"/>
            <a:ext cx="9773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ИНВЕСТИЦИОННАЯ КАРТА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9F566EE7-1496-4157-82AA-BDD93ABAB58B}"/>
              </a:ext>
            </a:extLst>
          </p:cNvPr>
          <p:cNvSpPr txBox="1"/>
          <p:nvPr/>
        </p:nvSpPr>
        <p:spPr>
          <a:xfrm>
            <a:off x="223854" y="9695385"/>
            <a:ext cx="3135744" cy="1141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44"/>
              </a:lnSpc>
              <a:spcBef>
                <a:spcPts val="0"/>
              </a:spcBef>
              <a:spcAft>
                <a:spcPts val="0"/>
              </a:spcAft>
            </a:pPr>
            <a:r>
              <a:rPr sz="8000" b="1" dirty="0">
                <a:solidFill>
                  <a:srgbClr val="2A9C83"/>
                </a:solidFill>
                <a:latin typeface="Arial Black" panose="020B0A04020102020204" pitchFamily="34" charset="0"/>
                <a:cs typeface="PABPPH+Arial Bold"/>
              </a:rPr>
              <a:t>2</a:t>
            </a:r>
            <a:r>
              <a:rPr lang="ru-RU" sz="8000" b="1" dirty="0">
                <a:solidFill>
                  <a:srgbClr val="2A9C83"/>
                </a:solidFill>
                <a:latin typeface="Arial Black" panose="020B0A04020102020204" pitchFamily="34" charset="0"/>
                <a:cs typeface="PABPPH+Arial Bold"/>
              </a:rPr>
              <a:t>52</a:t>
            </a:r>
            <a:endParaRPr sz="2600" b="1" dirty="0">
              <a:solidFill>
                <a:srgbClr val="2A9C83"/>
              </a:solidFill>
              <a:latin typeface="Arial Black" panose="020B0A04020102020204" pitchFamily="34" charset="0"/>
              <a:cs typeface="RONEJC+Arial Bold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54EB0200-5AEC-4B0B-944D-B951A34F5264}"/>
              </a:ext>
            </a:extLst>
          </p:cNvPr>
          <p:cNvSpPr txBox="1"/>
          <p:nvPr/>
        </p:nvSpPr>
        <p:spPr>
          <a:xfrm rot="10800000" flipH="1" flipV="1">
            <a:off x="865292" y="10840668"/>
            <a:ext cx="1451213" cy="1141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44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0" b="1" dirty="0">
                <a:solidFill>
                  <a:srgbClr val="2A9C83"/>
                </a:solidFill>
                <a:latin typeface="Arial Black" panose="020B0A04020102020204" pitchFamily="34" charset="0"/>
                <a:cs typeface="PABPPH+Arial Bold"/>
              </a:rPr>
              <a:t>15</a:t>
            </a:r>
            <a:endParaRPr sz="2600" b="1" dirty="0">
              <a:solidFill>
                <a:srgbClr val="2A9C83"/>
              </a:solidFill>
              <a:latin typeface="Arial Black" panose="020B0A04020102020204" pitchFamily="34" charset="0"/>
              <a:cs typeface="RONEJC+Arial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01E54-5134-4195-9239-49331F148020}"/>
              </a:ext>
            </a:extLst>
          </p:cNvPr>
          <p:cNvSpPr txBox="1"/>
          <p:nvPr/>
        </p:nvSpPr>
        <p:spPr>
          <a:xfrm>
            <a:off x="2719474" y="9776739"/>
            <a:ext cx="6019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подобраны по запросу инвесторов в 2023г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3A5D55-9B3C-47C2-A293-C7DAF14DD098}"/>
              </a:ext>
            </a:extLst>
          </p:cNvPr>
          <p:cNvSpPr txBox="1"/>
          <p:nvPr/>
        </p:nvSpPr>
        <p:spPr>
          <a:xfrm>
            <a:off x="2694462" y="10840668"/>
            <a:ext cx="5130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выбраны инвесторами для реализации проектов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FBEEB-42B1-468D-8753-21C51F633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57"/>
          <a:stretch/>
        </p:blipFill>
        <p:spPr>
          <a:xfrm>
            <a:off x="2194" y="4020433"/>
            <a:ext cx="10797570" cy="52661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EB6871-F3FF-40F0-ADF2-7CEA1C763D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1"/>
          <a:stretch/>
        </p:blipFill>
        <p:spPr>
          <a:xfrm>
            <a:off x="2193" y="12440332"/>
            <a:ext cx="2874821" cy="15337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215AE7-692F-4916-92D0-A18C65621CDF}"/>
              </a:ext>
            </a:extLst>
          </p:cNvPr>
          <p:cNvSpPr txBox="1"/>
          <p:nvPr/>
        </p:nvSpPr>
        <p:spPr>
          <a:xfrm>
            <a:off x="3277919" y="12441782"/>
            <a:ext cx="8347604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09"/>
              </a:lnSpc>
            </a:pPr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 в номинации</a:t>
            </a:r>
          </a:p>
          <a:p>
            <a:pPr>
              <a:lnSpc>
                <a:spcPts val="2909"/>
              </a:lnSpc>
            </a:pPr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«Предпринимательство и инвестиции»</a:t>
            </a:r>
          </a:p>
          <a:p>
            <a:pPr>
              <a:lnSpc>
                <a:spcPts val="2909"/>
              </a:lnSpc>
            </a:pPr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вклад в развитие цифровизации городского хозяйства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43180B-5B4A-4581-9132-57857B962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781" y="9652528"/>
            <a:ext cx="2479983" cy="247998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CB298E-862A-4672-9794-907F607A026A}"/>
              </a:ext>
            </a:extLst>
          </p:cNvPr>
          <p:cNvSpPr/>
          <p:nvPr/>
        </p:nvSpPr>
        <p:spPr>
          <a:xfrm>
            <a:off x="569811" y="4502618"/>
            <a:ext cx="1135233" cy="2481912"/>
          </a:xfrm>
          <a:prstGeom prst="rect">
            <a:avLst/>
          </a:prstGeom>
          <a:solidFill>
            <a:srgbClr val="533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D86B-8FAD-4E6C-B552-8478AAA4C63A}"/>
              </a:ext>
            </a:extLst>
          </p:cNvPr>
          <p:cNvSpPr txBox="1"/>
          <p:nvPr/>
        </p:nvSpPr>
        <p:spPr>
          <a:xfrm>
            <a:off x="922768" y="4609564"/>
            <a:ext cx="3715607" cy="22467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247 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гринфилд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   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браунфилд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52    рекреация</a:t>
            </a:r>
          </a:p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    спорт</a:t>
            </a:r>
          </a:p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    помещения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56B85E-A6E5-4782-8D5A-E333F70A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4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1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77307" y="2779852"/>
            <a:ext cx="9773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КОМАНДА ИНВЕСТБЛОКА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221869-1EBE-4CB6-A2E1-4E78CF4CE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t="17041" r="13105" b="38305"/>
          <a:stretch/>
        </p:blipFill>
        <p:spPr>
          <a:xfrm>
            <a:off x="5886303" y="10128907"/>
            <a:ext cx="2044147" cy="210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F1A26E-56D3-413B-9EE8-1DC332938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6"/>
          <a:stretch/>
        </p:blipFill>
        <p:spPr>
          <a:xfrm>
            <a:off x="5724694" y="6755301"/>
            <a:ext cx="2044148" cy="2033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CE8F24-B8FC-4D42-9338-3DB50E2233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4"/>
          <a:stretch/>
        </p:blipFill>
        <p:spPr>
          <a:xfrm>
            <a:off x="477308" y="6963175"/>
            <a:ext cx="1916715" cy="189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32BDD4-DF58-4ACC-92EE-1BF2EC7DAB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3" b="12023"/>
          <a:stretch/>
        </p:blipFill>
        <p:spPr>
          <a:xfrm>
            <a:off x="477308" y="10276029"/>
            <a:ext cx="2044147" cy="2048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8BC481-60C7-4C20-9EF7-798213CF63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14" t="16248" r="25259" b="56660"/>
          <a:stretch/>
        </p:blipFill>
        <p:spPr>
          <a:xfrm>
            <a:off x="477307" y="4097730"/>
            <a:ext cx="2044148" cy="1967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19">
            <a:extLst>
              <a:ext uri="{FF2B5EF4-FFF2-40B4-BE49-F238E27FC236}">
                <a16:creationId xmlns:a16="http://schemas.microsoft.com/office/drawing/2014/main" id="{71D03FFD-010E-492F-BCC4-D0E4CD1C5560}"/>
              </a:ext>
            </a:extLst>
          </p:cNvPr>
          <p:cNvSpPr txBox="1"/>
          <p:nvPr/>
        </p:nvSpPr>
        <p:spPr>
          <a:xfrm>
            <a:off x="3169342" y="4829926"/>
            <a:ext cx="73886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Инна Иванова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000" dirty="0">
                <a:solidFill>
                  <a:srgbClr val="19AFA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Директор по инвестициям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7C83B906-828E-47E1-B49E-A21F728E4D0D}"/>
              </a:ext>
            </a:extLst>
          </p:cNvPr>
          <p:cNvSpPr txBox="1"/>
          <p:nvPr/>
        </p:nvSpPr>
        <p:spPr>
          <a:xfrm>
            <a:off x="5724695" y="8859257"/>
            <a:ext cx="46337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Екатерина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Феденкова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9AFA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Департамент экспертизы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56D44651-7520-476D-8110-479266EE6EE6}"/>
              </a:ext>
            </a:extLst>
          </p:cNvPr>
          <p:cNvSpPr txBox="1"/>
          <p:nvPr/>
        </p:nvSpPr>
        <p:spPr>
          <a:xfrm>
            <a:off x="409477" y="8929496"/>
            <a:ext cx="48288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Алёна Ватутина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9AFA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Департамент привлечения</a:t>
            </a: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89C8E18D-2BD1-4D5B-BF63-CEA4A45D16DB}"/>
              </a:ext>
            </a:extLst>
          </p:cNvPr>
          <p:cNvSpPr txBox="1"/>
          <p:nvPr/>
        </p:nvSpPr>
        <p:spPr>
          <a:xfrm>
            <a:off x="5886303" y="12535775"/>
            <a:ext cx="46337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Людмила Лукьянова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9AFA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Департамент сопровождения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DFA014E1-C6CA-4B60-8885-8DDD7A688C52}"/>
              </a:ext>
            </a:extLst>
          </p:cNvPr>
          <p:cNvSpPr txBox="1"/>
          <p:nvPr/>
        </p:nvSpPr>
        <p:spPr>
          <a:xfrm>
            <a:off x="486363" y="12563782"/>
            <a:ext cx="51963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Иван Мешков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9AFA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Информационно-аналитический департамент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48B1064-C2E1-4663-B0DF-B2EABF5C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14</a:t>
            </a:fld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E2BBAB7-B8ED-459C-ADEB-1027A08F7FEF}"/>
              </a:ext>
            </a:extLst>
          </p:cNvPr>
          <p:cNvSpPr/>
          <p:nvPr/>
        </p:nvSpPr>
        <p:spPr>
          <a:xfrm>
            <a:off x="71217" y="3653969"/>
            <a:ext cx="2856327" cy="2854731"/>
          </a:xfrm>
          <a:prstGeom prst="roundRect">
            <a:avLst/>
          </a:prstGeom>
          <a:noFill/>
          <a:ln w="9525" cap="flat" cmpd="sng" algn="ctr">
            <a:solidFill>
              <a:srgbClr val="19AFA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17FD3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0ED4088-F04A-4F37-BE37-3699F8AA1F0D}"/>
              </a:ext>
            </a:extLst>
          </p:cNvPr>
          <p:cNvSpPr/>
          <p:nvPr/>
        </p:nvSpPr>
        <p:spPr>
          <a:xfrm>
            <a:off x="5394776" y="6394660"/>
            <a:ext cx="4963644" cy="7690532"/>
          </a:xfrm>
          <a:prstGeom prst="roundRect">
            <a:avLst/>
          </a:prstGeom>
          <a:noFill/>
          <a:ln w="9525" cap="flat" cmpd="sng" algn="ctr">
            <a:solidFill>
              <a:srgbClr val="19AFA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17F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0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99763" cy="14400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2ED50-9684-475F-A70E-678D84047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12700" y="2531515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57200" y="2837594"/>
            <a:ext cx="10799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НАПРАВЛЕНИЕ ИНВЕСТИЦИОННОГО РАЗВИТИЯ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E2F36-65BC-48E9-8D4E-CD0535AFE59D}"/>
              </a:ext>
            </a:extLst>
          </p:cNvPr>
          <p:cNvSpPr txBox="1"/>
          <p:nvPr/>
        </p:nvSpPr>
        <p:spPr>
          <a:xfrm>
            <a:off x="457200" y="4515068"/>
            <a:ext cx="785933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0260" algn="l"/>
              </a:tabLst>
            </a:pP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 10 </a:t>
            </a:r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лет работы</a:t>
            </a:r>
          </a:p>
          <a:p>
            <a:pPr>
              <a:tabLst>
                <a:tab pos="810260" algn="l"/>
              </a:tabLst>
            </a:pP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 100 </a:t>
            </a:r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инвестиционных проектов</a:t>
            </a:r>
          </a:p>
          <a:p>
            <a:pPr>
              <a:tabLst>
                <a:tab pos="810260" algn="l"/>
              </a:tabLst>
            </a:pPr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на сопровождении ежегодно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F0D3D9-1674-47AD-ACE7-57C14EC3A3C3}"/>
              </a:ext>
            </a:extLst>
          </p:cNvPr>
          <p:cNvSpPr txBox="1"/>
          <p:nvPr/>
        </p:nvSpPr>
        <p:spPr>
          <a:xfrm>
            <a:off x="721795" y="11303593"/>
            <a:ext cx="403157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tabLst>
                <a:tab pos="810260" algn="l"/>
              </a:tabLst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rgbClr val="19AFA1"/>
                </a:solidFill>
              </a:rPr>
              <a:t>МЕРЫ ПОДДЕРЖКИ</a:t>
            </a:r>
          </a:p>
          <a:p>
            <a:endParaRPr lang="ru-RU" sz="2800" dirty="0">
              <a:solidFill>
                <a:srgbClr val="19AFA1"/>
              </a:solidFill>
            </a:endParaRPr>
          </a:p>
          <a:p>
            <a:r>
              <a:rPr lang="ru-RU" sz="2800" dirty="0">
                <a:solidFill>
                  <a:srgbClr val="19AFA1"/>
                </a:solidFill>
              </a:rPr>
              <a:t>1. Нефинансовые </a:t>
            </a:r>
            <a:br>
              <a:rPr lang="ru-RU" sz="2800" dirty="0">
                <a:solidFill>
                  <a:srgbClr val="19AFA1"/>
                </a:solidFill>
              </a:rPr>
            </a:br>
            <a:r>
              <a:rPr lang="ru-RU" sz="2800" dirty="0">
                <a:solidFill>
                  <a:srgbClr val="19AFA1"/>
                </a:solidFill>
              </a:rPr>
              <a:t>2. Имущественные </a:t>
            </a:r>
            <a:br>
              <a:rPr lang="ru-RU" sz="2800" dirty="0">
                <a:solidFill>
                  <a:srgbClr val="19AFA1"/>
                </a:solidFill>
              </a:rPr>
            </a:br>
            <a:r>
              <a:rPr lang="ru-RU" sz="2800" dirty="0">
                <a:solidFill>
                  <a:srgbClr val="19AFA1"/>
                </a:solidFill>
              </a:rPr>
              <a:t>3. Организационные </a:t>
            </a:r>
            <a:br>
              <a:rPr lang="ru-RU" sz="2800" dirty="0">
                <a:solidFill>
                  <a:srgbClr val="19AFA1"/>
                </a:solidFill>
              </a:rPr>
            </a:br>
            <a:r>
              <a:rPr lang="ru-RU" sz="2800" dirty="0">
                <a:solidFill>
                  <a:srgbClr val="19AFA1"/>
                </a:solidFill>
              </a:rPr>
              <a:t>4. Финансовые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A0538C-BC3D-47C6-9E5F-57BA15EC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E47AA8-B172-4BF0-AE3B-ED0A29B74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9"/>
          <a:stretch/>
        </p:blipFill>
        <p:spPr bwMode="auto">
          <a:xfrm>
            <a:off x="12700" y="6381201"/>
            <a:ext cx="10812463" cy="45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A2D72CF-8873-4C1A-AE95-AC34B2DF8D9D}"/>
              </a:ext>
            </a:extLst>
          </p:cNvPr>
          <p:cNvSpPr/>
          <p:nvPr/>
        </p:nvSpPr>
        <p:spPr>
          <a:xfrm>
            <a:off x="5315005" y="12306831"/>
            <a:ext cx="3735654" cy="1549104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РЕГЛАМЕНТ «ОДНОГО ОКНА»</a:t>
            </a:r>
          </a:p>
        </p:txBody>
      </p:sp>
    </p:spTree>
    <p:extLst>
      <p:ext uri="{BB962C8B-B14F-4D97-AF65-F5344CB8AC3E}">
        <p14:creationId xmlns:p14="http://schemas.microsoft.com/office/powerpoint/2010/main" val="155370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99763" cy="14400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2ED50-9684-475F-A70E-678D84047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12700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30840" y="3079494"/>
            <a:ext cx="989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ПРАКТИКА СОПРОВОЖДЕНИЯ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D82A7-4C8B-46E6-B600-BCCC57726CFD}"/>
              </a:ext>
            </a:extLst>
          </p:cNvPr>
          <p:cNvSpPr txBox="1"/>
          <p:nvPr/>
        </p:nvSpPr>
        <p:spPr>
          <a:xfrm>
            <a:off x="588426" y="7414292"/>
            <a:ext cx="998846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tabLst>
                <a:tab pos="810260" algn="l"/>
              </a:tabLst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rgbClr val="009999"/>
                </a:solidFill>
              </a:rPr>
              <a:t>10 проектов </a:t>
            </a:r>
            <a:r>
              <a:rPr lang="ru-RU" sz="3400" b="0" dirty="0">
                <a:solidFill>
                  <a:schemeClr val="bg1"/>
                </a:solidFill>
              </a:rPr>
              <a:t>признаны </a:t>
            </a:r>
            <a:r>
              <a:rPr lang="ru-RU" sz="3400" b="0" dirty="0" err="1">
                <a:solidFill>
                  <a:schemeClr val="bg1"/>
                </a:solidFill>
              </a:rPr>
              <a:t>МИПами</a:t>
            </a:r>
            <a:endParaRPr lang="ru-RU" sz="3400" b="0" dirty="0">
              <a:solidFill>
                <a:schemeClr val="bg1"/>
              </a:solidFill>
            </a:endParaRPr>
          </a:p>
          <a:p>
            <a:r>
              <a:rPr lang="ru-RU" sz="3400" b="0" dirty="0">
                <a:solidFill>
                  <a:schemeClr val="bg1"/>
                </a:solidFill>
              </a:rPr>
              <a:t>    и получили землю без торгов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rgbClr val="009999"/>
                </a:solidFill>
              </a:rPr>
              <a:t>19 проектов </a:t>
            </a:r>
            <a:r>
              <a:rPr lang="ru-RU" sz="3400" b="0" dirty="0">
                <a:solidFill>
                  <a:schemeClr val="bg1"/>
                </a:solidFill>
              </a:rPr>
              <a:t>получили субсидии</a:t>
            </a:r>
          </a:p>
          <a:p>
            <a:r>
              <a:rPr lang="ru-RU" sz="3400" b="0" dirty="0">
                <a:solidFill>
                  <a:schemeClr val="bg1"/>
                </a:solidFill>
              </a:rPr>
              <a:t>    на модульные дома и пляжи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rgbClr val="009999"/>
                </a:solidFill>
              </a:rPr>
              <a:t>3 займа </a:t>
            </a:r>
            <a:r>
              <a:rPr lang="ru-RU" sz="3400" b="0" dirty="0">
                <a:solidFill>
                  <a:schemeClr val="bg1"/>
                </a:solidFill>
              </a:rPr>
              <a:t>ВЭБ.РФ для моногородов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rgbClr val="009999"/>
                </a:solidFill>
              </a:rPr>
              <a:t>50 бизнес планов </a:t>
            </a:r>
            <a:r>
              <a:rPr lang="ru-RU" sz="3400" b="0" dirty="0">
                <a:solidFill>
                  <a:schemeClr val="bg1"/>
                </a:solidFill>
              </a:rPr>
              <a:t>рассмотрено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rgbClr val="009999"/>
                </a:solidFill>
              </a:rPr>
              <a:t>1 237 обращений </a:t>
            </a:r>
            <a:r>
              <a:rPr lang="ru-RU" sz="3400" b="0" dirty="0">
                <a:solidFill>
                  <a:schemeClr val="bg1"/>
                </a:solidFill>
              </a:rPr>
              <a:t>рассмотрено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b="0" dirty="0">
                <a:solidFill>
                  <a:schemeClr val="bg1"/>
                </a:solidFill>
              </a:rPr>
              <a:t>заключено первое региональное </a:t>
            </a:r>
            <a:r>
              <a:rPr lang="ru-RU" sz="3400" b="0" dirty="0">
                <a:solidFill>
                  <a:srgbClr val="009999"/>
                </a:solidFill>
              </a:rPr>
              <a:t>СЗПК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6F5997-D834-4E08-875F-09890CBE5197}"/>
              </a:ext>
            </a:extLst>
          </p:cNvPr>
          <p:cNvSpPr txBox="1"/>
          <p:nvPr/>
        </p:nvSpPr>
        <p:spPr>
          <a:xfrm>
            <a:off x="597073" y="4466454"/>
            <a:ext cx="502582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999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116</a:t>
            </a:r>
          </a:p>
          <a:p>
            <a:r>
              <a:rPr lang="ru-RU" sz="2800" dirty="0">
                <a:solidFill>
                  <a:srgbClr val="0099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проектов на сопровождении</a:t>
            </a:r>
          </a:p>
          <a:p>
            <a:r>
              <a:rPr lang="ru-RU" sz="2800" dirty="0">
                <a:solidFill>
                  <a:srgbClr val="0099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май 2024 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8744A-FE7F-4952-960C-073F74123F0C}"/>
              </a:ext>
            </a:extLst>
          </p:cNvPr>
          <p:cNvSpPr txBox="1"/>
          <p:nvPr/>
        </p:nvSpPr>
        <p:spPr>
          <a:xfrm>
            <a:off x="5937662" y="4452290"/>
            <a:ext cx="169080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40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в 2023 г</a:t>
            </a:r>
            <a:endParaRPr lang="ru-RU" sz="60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219D8C-D528-47C8-AB3F-28A4A0F966EF}"/>
              </a:ext>
            </a:extLst>
          </p:cNvPr>
          <p:cNvSpPr txBox="1"/>
          <p:nvPr/>
        </p:nvSpPr>
        <p:spPr>
          <a:xfrm>
            <a:off x="7872762" y="4466454"/>
            <a:ext cx="245738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8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реализовано в 2023 г</a:t>
            </a:r>
            <a:endParaRPr lang="ru-RU" sz="60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376FE2AD-F151-4F80-90E7-013A5205A952}"/>
              </a:ext>
            </a:extLst>
          </p:cNvPr>
          <p:cNvSpPr/>
          <p:nvPr/>
        </p:nvSpPr>
        <p:spPr>
          <a:xfrm>
            <a:off x="443539" y="4314174"/>
            <a:ext cx="9899308" cy="2400657"/>
          </a:xfrm>
          <a:prstGeom prst="roundRect">
            <a:avLst/>
          </a:prstGeom>
          <a:noFill/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5C8321-8AF7-49ED-AC84-8CC6FFFE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3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74CAE-DADC-4E28-BE5B-CE82BEF9D771}"/>
              </a:ext>
            </a:extLst>
          </p:cNvPr>
          <p:cNvSpPr txBox="1"/>
          <p:nvPr/>
        </p:nvSpPr>
        <p:spPr>
          <a:xfrm>
            <a:off x="902604" y="12508393"/>
            <a:ext cx="57454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проектов</a:t>
            </a:r>
          </a:p>
          <a:p>
            <a:r>
              <a:rPr lang="ru-RU" sz="2800" b="1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получили поддержку в 2023 г.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B9CFD28-13BE-4D33-8013-5C34F6B40EEC}"/>
              </a:ext>
            </a:extLst>
          </p:cNvPr>
          <p:cNvSpPr/>
          <p:nvPr/>
        </p:nvSpPr>
        <p:spPr>
          <a:xfrm>
            <a:off x="742484" y="12446460"/>
            <a:ext cx="5905585" cy="1184955"/>
          </a:xfrm>
          <a:prstGeom prst="roundRect">
            <a:avLst/>
          </a:prstGeom>
          <a:noFill/>
          <a:ln w="9525" cap="flat" cmpd="sng" algn="ctr">
            <a:solidFill>
              <a:srgbClr val="917FD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rgbClr val="917F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74273" y="2774806"/>
            <a:ext cx="101880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БОВИД ТРАК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ЧЕЛЯБИНСКИЙ ГО, ЗЕМЛЯ БЕЗ ТОРГОВ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D488D-D57F-4481-8A1B-1FA42EFA302E}"/>
              </a:ext>
            </a:extLst>
          </p:cNvPr>
          <p:cNvSpPr txBox="1"/>
          <p:nvPr/>
        </p:nvSpPr>
        <p:spPr>
          <a:xfrm>
            <a:off x="408795" y="12642464"/>
            <a:ext cx="9851217" cy="152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внесение изменений в региональное законодательство о предоставлении земельных участков без торгов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выделение земельного участка без торгов</a:t>
            </a:r>
            <a:endParaRPr lang="ru-RU" sz="2800" b="1" dirty="0">
              <a:solidFill>
                <a:srgbClr val="5DBC9E"/>
              </a:solidFill>
              <a:latin typeface="Arial" panose="020B0604020202020204" pitchFamily="34" charset="0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FC5129-129D-42B3-BBEA-CAD905EEFD80}"/>
              </a:ext>
            </a:extLst>
          </p:cNvPr>
          <p:cNvSpPr/>
          <p:nvPr/>
        </p:nvSpPr>
        <p:spPr>
          <a:xfrm>
            <a:off x="474273" y="10054511"/>
            <a:ext cx="9720263" cy="24860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56315-6B26-4BC3-A37C-E3AEADB9B661}"/>
              </a:ext>
            </a:extLst>
          </p:cNvPr>
          <p:cNvSpPr txBox="1"/>
          <p:nvPr/>
        </p:nvSpPr>
        <p:spPr>
          <a:xfrm>
            <a:off x="740973" y="10139895"/>
            <a:ext cx="35509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670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686DC-784A-4041-A839-9BC77A1D8F05}"/>
              </a:ext>
            </a:extLst>
          </p:cNvPr>
          <p:cNvSpPr txBox="1"/>
          <p:nvPr/>
        </p:nvSpPr>
        <p:spPr>
          <a:xfrm>
            <a:off x="4405014" y="10336182"/>
            <a:ext cx="52902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rgbClr val="442F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Строительство станции </a:t>
            </a: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</a:t>
            </a:r>
            <a:r>
              <a:rPr lang="ru-RU" sz="2800" b="1" dirty="0">
                <a:solidFill>
                  <a:srgbClr val="442F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автомобилей КАМАЗ</a:t>
            </a:r>
            <a:endParaRPr lang="ru-RU" sz="2800" dirty="0">
              <a:solidFill>
                <a:srgbClr val="442F8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89CF-397D-4786-A53D-D7E4CB68F59B}"/>
              </a:ext>
            </a:extLst>
          </p:cNvPr>
          <p:cNvSpPr txBox="1"/>
          <p:nvPr/>
        </p:nvSpPr>
        <p:spPr>
          <a:xfrm>
            <a:off x="2486313" y="10336578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млн </a:t>
            </a:r>
            <a:r>
              <a:rPr lang="ru-RU" sz="36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2AE110-2F4C-45CB-92E6-65EE2AC7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" t="3178" r="3019" b="4646"/>
          <a:stretch/>
        </p:blipFill>
        <p:spPr>
          <a:xfrm>
            <a:off x="585783" y="3981453"/>
            <a:ext cx="8781241" cy="59310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E1B821-D447-413B-A833-0258051464C8}"/>
              </a:ext>
            </a:extLst>
          </p:cNvPr>
          <p:cNvSpPr txBox="1"/>
          <p:nvPr/>
        </p:nvSpPr>
        <p:spPr>
          <a:xfrm>
            <a:off x="740973" y="11070207"/>
            <a:ext cx="3550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2023 - 2027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CF98D-048F-4224-9FCE-6678AD7EC724}"/>
              </a:ext>
            </a:extLst>
          </p:cNvPr>
          <p:cNvSpPr txBox="1"/>
          <p:nvPr/>
        </p:nvSpPr>
        <p:spPr>
          <a:xfrm>
            <a:off x="718671" y="11649508"/>
            <a:ext cx="1244467" cy="861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5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55</a:t>
            </a:r>
            <a:endParaRPr lang="ru-RU" sz="5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2AC49A-6110-4357-A979-DE3FDA75B336}"/>
              </a:ext>
            </a:extLst>
          </p:cNvPr>
          <p:cNvSpPr txBox="1"/>
          <p:nvPr/>
        </p:nvSpPr>
        <p:spPr>
          <a:xfrm>
            <a:off x="1760462" y="11818785"/>
            <a:ext cx="267360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F0EE32-8CC9-4606-AB16-BD0C53D6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14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74273" y="2774806"/>
            <a:ext cx="101880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СЕРЕБРЯНЫЕ РУЧЬИ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ПЕРЕВОД ЗЕМЕЛЬ ПОД РЕКРЕАЦИЮ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D488D-D57F-4481-8A1B-1FA42EFA302E}"/>
              </a:ext>
            </a:extLst>
          </p:cNvPr>
          <p:cNvSpPr txBox="1"/>
          <p:nvPr/>
        </p:nvSpPr>
        <p:spPr>
          <a:xfrm>
            <a:off x="474273" y="12078008"/>
            <a:ext cx="10253519" cy="2016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разработано РЕШЕНИЕ «Об утверждении Порядка отнесения земель к землям особо охраняемых территорий местного значения рекреационного и историко-культурного назначения»</a:t>
            </a:r>
            <a:endParaRPr lang="ru-RU" sz="2800" dirty="0">
              <a:solidFill>
                <a:srgbClr val="5DBC9E"/>
              </a:solidFill>
              <a:latin typeface="Arial" panose="020B0604020202020204" pitchFamily="34" charset="0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FC5129-129D-42B3-BBEA-CAD905EEFD80}"/>
              </a:ext>
            </a:extLst>
          </p:cNvPr>
          <p:cNvSpPr/>
          <p:nvPr/>
        </p:nvSpPr>
        <p:spPr>
          <a:xfrm>
            <a:off x="474273" y="9420982"/>
            <a:ext cx="9720263" cy="2465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56315-6B26-4BC3-A37C-E3AEADB9B661}"/>
              </a:ext>
            </a:extLst>
          </p:cNvPr>
          <p:cNvSpPr txBox="1"/>
          <p:nvPr/>
        </p:nvSpPr>
        <p:spPr>
          <a:xfrm>
            <a:off x="620749" y="9497098"/>
            <a:ext cx="35509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2,5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686DC-784A-4041-A839-9BC77A1D8F05}"/>
              </a:ext>
            </a:extLst>
          </p:cNvPr>
          <p:cNvSpPr txBox="1"/>
          <p:nvPr/>
        </p:nvSpPr>
        <p:spPr>
          <a:xfrm>
            <a:off x="4212043" y="9606541"/>
            <a:ext cx="58197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спортивно-туристического центра в составе отелей, спортивных объектов, объектов общепита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89CF-397D-4786-A53D-D7E4CB68F59B}"/>
              </a:ext>
            </a:extLst>
          </p:cNvPr>
          <p:cNvSpPr txBox="1"/>
          <p:nvPr/>
        </p:nvSpPr>
        <p:spPr>
          <a:xfrm>
            <a:off x="2058076" y="9758620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</a:t>
            </a:r>
            <a:r>
              <a:rPr lang="ru-RU" sz="36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A98F3-2BFD-4CE5-A792-EE9D4376D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5" t="10265" r="3983" b="9019"/>
          <a:stretch/>
        </p:blipFill>
        <p:spPr>
          <a:xfrm>
            <a:off x="-28066" y="4160346"/>
            <a:ext cx="10799763" cy="50138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2A7B6C-1760-4B55-A26F-964376A76FD5}"/>
              </a:ext>
            </a:extLst>
          </p:cNvPr>
          <p:cNvSpPr txBox="1"/>
          <p:nvPr/>
        </p:nvSpPr>
        <p:spPr>
          <a:xfrm>
            <a:off x="661107" y="11136665"/>
            <a:ext cx="162807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430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4447DD-9637-4B73-9858-D73D5125302F}"/>
              </a:ext>
            </a:extLst>
          </p:cNvPr>
          <p:cNvSpPr txBox="1"/>
          <p:nvPr/>
        </p:nvSpPr>
        <p:spPr>
          <a:xfrm>
            <a:off x="1844322" y="11242966"/>
            <a:ext cx="279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E1B821-D447-413B-A833-0258051464C8}"/>
              </a:ext>
            </a:extLst>
          </p:cNvPr>
          <p:cNvSpPr txBox="1"/>
          <p:nvPr/>
        </p:nvSpPr>
        <p:spPr>
          <a:xfrm>
            <a:off x="661107" y="10481919"/>
            <a:ext cx="31011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2021 - 2030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FF9783-6F05-4416-8BD7-B3848315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5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74273" y="2774806"/>
            <a:ext cx="101880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DB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RONEJC+Arial Bold"/>
              </a:rPr>
              <a:t>POROGI&amp;I</a:t>
            </a:r>
            <a:r>
              <a:rPr lang="ru-RU" sz="4400" b="1" dirty="0">
                <a:solidFill>
                  <a:srgbClr val="4DB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RONEJC+Arial Bold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ГЭС ПОРОГИ В САТКИНСКОМ МР</a:t>
            </a:r>
          </a:p>
          <a:p>
            <a:endParaRPr lang="ru-RU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D488D-D57F-4481-8A1B-1FA42EFA302E}"/>
              </a:ext>
            </a:extLst>
          </p:cNvPr>
          <p:cNvSpPr txBox="1"/>
          <p:nvPr/>
        </p:nvSpPr>
        <p:spPr>
          <a:xfrm>
            <a:off x="6784794" y="4847117"/>
            <a:ext cx="36973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АРЕНДА ПОМЕЩЕНИЯ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НА ТЕРРИТОРИИ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ПАМЯТНИКА ИСТОРИЧЕСКОГО И КУЛЬТУРНОГО НАСЛЕДИЯ</a:t>
            </a:r>
          </a:p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28B094E-E278-4766-845C-C92F79EF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5115" r="3932" b="17553"/>
          <a:stretch/>
        </p:blipFill>
        <p:spPr bwMode="auto">
          <a:xfrm>
            <a:off x="477837" y="6101078"/>
            <a:ext cx="6006111" cy="3703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6F9D349-0293-41BB-B13A-9914D300E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21024" b="27550"/>
          <a:stretch/>
        </p:blipFill>
        <p:spPr bwMode="auto">
          <a:xfrm>
            <a:off x="523595" y="3745664"/>
            <a:ext cx="5960353" cy="2083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38F618D-3A53-4806-90B4-F4FBA067E04C}"/>
              </a:ext>
            </a:extLst>
          </p:cNvPr>
          <p:cNvSpPr/>
          <p:nvPr/>
        </p:nvSpPr>
        <p:spPr>
          <a:xfrm>
            <a:off x="274945" y="10103008"/>
            <a:ext cx="10339082" cy="39252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717A27-E40A-4DB6-B766-ECED12271517}"/>
              </a:ext>
            </a:extLst>
          </p:cNvPr>
          <p:cNvSpPr txBox="1"/>
          <p:nvPr/>
        </p:nvSpPr>
        <p:spPr>
          <a:xfrm>
            <a:off x="815329" y="10536400"/>
            <a:ext cx="27101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105,7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CB15F4-4F1C-4364-A602-353044851258}"/>
              </a:ext>
            </a:extLst>
          </p:cNvPr>
          <p:cNvSpPr txBox="1"/>
          <p:nvPr/>
        </p:nvSpPr>
        <p:spPr>
          <a:xfrm>
            <a:off x="4646108" y="10225438"/>
            <a:ext cx="57588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места отдыха современного формата: </a:t>
            </a:r>
            <a:r>
              <a:rPr lang="ru-RU" sz="2800" b="1" dirty="0" err="1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глэмпинга</a:t>
            </a: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POROGI</a:t>
            </a: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сопутствующей инфраструктурой и обустройство береговой зоны </a:t>
            </a:r>
          </a:p>
          <a:p>
            <a:pPr>
              <a:tabLst>
                <a:tab pos="810260" algn="l"/>
              </a:tabLst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</a:t>
            </a:r>
            <a:r>
              <a:rPr lang="ru-RU" sz="2800" b="1" dirty="0" err="1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Сатка</a:t>
            </a: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открытым доступом для отдыхающих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63EDF8-051E-4C61-940E-4121174120A4}"/>
              </a:ext>
            </a:extLst>
          </p:cNvPr>
          <p:cNvSpPr txBox="1"/>
          <p:nvPr/>
        </p:nvSpPr>
        <p:spPr>
          <a:xfrm>
            <a:off x="909787" y="11348822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млн </a:t>
            </a:r>
            <a:r>
              <a:rPr lang="ru-RU" sz="36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A9E538-7EA4-44EE-B62E-78C905F3CEE5}"/>
              </a:ext>
            </a:extLst>
          </p:cNvPr>
          <p:cNvSpPr txBox="1"/>
          <p:nvPr/>
        </p:nvSpPr>
        <p:spPr>
          <a:xfrm>
            <a:off x="815650" y="12957933"/>
            <a:ext cx="114186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17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1A3AEB-FC7E-4E5A-A328-1ADF35B4D4E8}"/>
              </a:ext>
            </a:extLst>
          </p:cNvPr>
          <p:cNvSpPr txBox="1"/>
          <p:nvPr/>
        </p:nvSpPr>
        <p:spPr>
          <a:xfrm>
            <a:off x="1646464" y="13064234"/>
            <a:ext cx="279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0DD977-F5F3-486B-B176-F67F53A656AC}"/>
              </a:ext>
            </a:extLst>
          </p:cNvPr>
          <p:cNvSpPr txBox="1"/>
          <p:nvPr/>
        </p:nvSpPr>
        <p:spPr>
          <a:xfrm>
            <a:off x="815650" y="12189705"/>
            <a:ext cx="31011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2021 - 2030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F519E76-C13B-409C-9FE2-31C2A6CC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86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08795" y="2857191"/>
            <a:ext cx="10188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5DBC9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RONEJC+Arial Bold"/>
              </a:rPr>
              <a:t>СПОРТИВНЫЙ И ИНФРАСТРУКТУРНЫЙ ОБЪЕКТЫ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РАЗВИТИЕ ТЕРРИТОРИЙ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FC5129-129D-42B3-BBEA-CAD905EEFD80}"/>
              </a:ext>
            </a:extLst>
          </p:cNvPr>
          <p:cNvSpPr/>
          <p:nvPr/>
        </p:nvSpPr>
        <p:spPr>
          <a:xfrm>
            <a:off x="474274" y="9023094"/>
            <a:ext cx="5998770" cy="34902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56315-6B26-4BC3-A37C-E3AEADB9B661}"/>
              </a:ext>
            </a:extLst>
          </p:cNvPr>
          <p:cNvSpPr txBox="1"/>
          <p:nvPr/>
        </p:nvSpPr>
        <p:spPr>
          <a:xfrm>
            <a:off x="770576" y="10728095"/>
            <a:ext cx="22579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009999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5</a:t>
            </a:r>
            <a:endParaRPr lang="ru-RU" sz="3600" b="1" dirty="0">
              <a:solidFill>
                <a:srgbClr val="009999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89CF-397D-4786-A53D-D7E4CB68F59B}"/>
              </a:ext>
            </a:extLst>
          </p:cNvPr>
          <p:cNvSpPr txBox="1"/>
          <p:nvPr/>
        </p:nvSpPr>
        <p:spPr>
          <a:xfrm>
            <a:off x="1440151" y="10941400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009999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</a:t>
            </a:r>
            <a:r>
              <a:rPr lang="ru-RU" sz="3600" b="1" dirty="0">
                <a:solidFill>
                  <a:srgbClr val="009999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15DA34-C265-48AF-BDF1-6EA7EF7B1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283016"/>
            <a:ext cx="6087514" cy="3478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804EEE-0058-42F1-BAD7-AAB288990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44" r="44259" b="9302"/>
          <a:stretch/>
        </p:blipFill>
        <p:spPr>
          <a:xfrm>
            <a:off x="6713489" y="5291773"/>
            <a:ext cx="3561339" cy="34698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9865FF-1CCD-492D-BC46-CAE00CC45C6D}"/>
              </a:ext>
            </a:extLst>
          </p:cNvPr>
          <p:cNvSpPr txBox="1"/>
          <p:nvPr/>
        </p:nvSpPr>
        <p:spPr>
          <a:xfrm>
            <a:off x="643199" y="9379386"/>
            <a:ext cx="5998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442F8C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РМК-Арена – </a:t>
            </a:r>
          </a:p>
          <a:p>
            <a:r>
              <a:rPr lang="ru-RU" sz="2800" dirty="0">
                <a:solidFill>
                  <a:srgbClr val="442F8C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уникальная спортивная арена на 8 тысяч зрителей</a:t>
            </a:r>
            <a:endParaRPr lang="ru-RU" sz="2800" dirty="0">
              <a:solidFill>
                <a:srgbClr val="442F8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87DF796-3C57-4FE7-AD2F-592987525FEB}"/>
              </a:ext>
            </a:extLst>
          </p:cNvPr>
          <p:cNvSpPr/>
          <p:nvPr/>
        </p:nvSpPr>
        <p:spPr>
          <a:xfrm>
            <a:off x="6658996" y="9043556"/>
            <a:ext cx="3941440" cy="34698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40DF5A-4E05-4C8C-83FA-CFE31409E977}"/>
              </a:ext>
            </a:extLst>
          </p:cNvPr>
          <p:cNvSpPr txBox="1"/>
          <p:nvPr/>
        </p:nvSpPr>
        <p:spPr>
          <a:xfrm>
            <a:off x="6762260" y="9398440"/>
            <a:ext cx="3937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999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Вантовый </a:t>
            </a:r>
          </a:p>
          <a:p>
            <a:r>
              <a:rPr lang="ru-RU" sz="2800" dirty="0">
                <a:solidFill>
                  <a:srgbClr val="00999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вело-пешеходный мост</a:t>
            </a:r>
            <a:endParaRPr lang="ru-RU" sz="2800" dirty="0">
              <a:solidFill>
                <a:srgbClr val="0099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6E6FA-B4A3-451D-824C-96D3CA0C197A}"/>
              </a:ext>
            </a:extLst>
          </p:cNvPr>
          <p:cNvSpPr txBox="1"/>
          <p:nvPr/>
        </p:nvSpPr>
        <p:spPr>
          <a:xfrm>
            <a:off x="740973" y="12936529"/>
            <a:ext cx="10253519" cy="103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предоставление земли без торгов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субсидия на технологическое присоединение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43A8D8-72C4-4069-AFED-3111485A72E5}"/>
              </a:ext>
            </a:extLst>
          </p:cNvPr>
          <p:cNvSpPr txBox="1"/>
          <p:nvPr/>
        </p:nvSpPr>
        <p:spPr>
          <a:xfrm>
            <a:off x="3742297" y="10833590"/>
            <a:ext cx="2011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009999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209</a:t>
            </a:r>
            <a:endParaRPr lang="ru-RU" sz="6000" b="1" dirty="0">
              <a:solidFill>
                <a:srgbClr val="009999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1DAB7F-F63A-480C-8987-D23CD42D43DB}"/>
              </a:ext>
            </a:extLst>
          </p:cNvPr>
          <p:cNvSpPr txBox="1"/>
          <p:nvPr/>
        </p:nvSpPr>
        <p:spPr>
          <a:xfrm>
            <a:off x="3829028" y="11689514"/>
            <a:ext cx="279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009999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009999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E1B821-D447-413B-A833-0258051464C8}"/>
              </a:ext>
            </a:extLst>
          </p:cNvPr>
          <p:cNvSpPr txBox="1"/>
          <p:nvPr/>
        </p:nvSpPr>
        <p:spPr>
          <a:xfrm>
            <a:off x="849622" y="11706227"/>
            <a:ext cx="2624037" cy="553998"/>
          </a:xfrm>
          <a:prstGeom prst="rect">
            <a:avLst/>
          </a:prstGeom>
          <a:solidFill>
            <a:srgbClr val="533F94"/>
          </a:solidFill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009999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2021 - 2025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7E23BB-3B94-4C56-8B81-6B8E1E72BEE4}"/>
              </a:ext>
            </a:extLst>
          </p:cNvPr>
          <p:cNvSpPr txBox="1"/>
          <p:nvPr/>
        </p:nvSpPr>
        <p:spPr>
          <a:xfrm>
            <a:off x="6769346" y="10699522"/>
            <a:ext cx="22579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339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17F003-6C30-4E08-B554-06FD8B113CA9}"/>
              </a:ext>
            </a:extLst>
          </p:cNvPr>
          <p:cNvSpPr txBox="1"/>
          <p:nvPr/>
        </p:nvSpPr>
        <p:spPr>
          <a:xfrm>
            <a:off x="8464831" y="10912827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млн </a:t>
            </a:r>
            <a:r>
              <a:rPr lang="ru-RU" sz="36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D17A69-A7AC-4EF4-AD09-4F3E6E379BAE}"/>
              </a:ext>
            </a:extLst>
          </p:cNvPr>
          <p:cNvSpPr txBox="1"/>
          <p:nvPr/>
        </p:nvSpPr>
        <p:spPr>
          <a:xfrm>
            <a:off x="6879574" y="11590386"/>
            <a:ext cx="1585257" cy="553998"/>
          </a:xfrm>
          <a:prstGeom prst="rect">
            <a:avLst/>
          </a:prstGeom>
          <a:solidFill>
            <a:srgbClr val="533F94"/>
          </a:solidFill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2024г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6AAF4D-F420-4C49-BB96-53DB4F7F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65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08796" y="2857191"/>
            <a:ext cx="98934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«ДОРАЩИВАЕМ» ИНВЕСТПРОЕКТЫ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50 ПРОЕКТОВ НА ДОРАЩИВАНИИ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В ИНВЕСТБЛОКЕ ЦЕНТРА МОЙ БИЗНЕС</a:t>
            </a:r>
          </a:p>
          <a:p>
            <a:endParaRPr lang="ru-RU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C520A0-C304-4B58-8ECE-5538E2E54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3" t="4801" r="3693" b="21709"/>
          <a:stretch/>
        </p:blipFill>
        <p:spPr>
          <a:xfrm>
            <a:off x="442197" y="4673074"/>
            <a:ext cx="6906720" cy="3899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9F3657-E5E6-4D8D-A91A-93569611BD5E}"/>
              </a:ext>
            </a:extLst>
          </p:cNvPr>
          <p:cNvSpPr txBox="1"/>
          <p:nvPr/>
        </p:nvSpPr>
        <p:spPr>
          <a:xfrm>
            <a:off x="7531269" y="6660827"/>
            <a:ext cx="3404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highlight>
                  <a:srgbClr val="2A9C83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ЛЕДИ ПРИМА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905058A-C45E-4067-A0BA-0302EC9340E8}"/>
              </a:ext>
            </a:extLst>
          </p:cNvPr>
          <p:cNvSpPr/>
          <p:nvPr/>
        </p:nvSpPr>
        <p:spPr>
          <a:xfrm>
            <a:off x="442197" y="9116468"/>
            <a:ext cx="9852979" cy="4887566"/>
          </a:xfrm>
          <a:prstGeom prst="roundRect">
            <a:avLst/>
          </a:prstGeom>
          <a:solidFill>
            <a:srgbClr val="4DB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686DC-784A-4041-A839-9BC77A1D8F05}"/>
              </a:ext>
            </a:extLst>
          </p:cNvPr>
          <p:cNvSpPr txBox="1"/>
          <p:nvPr/>
        </p:nvSpPr>
        <p:spPr>
          <a:xfrm>
            <a:off x="2872357" y="9323395"/>
            <a:ext cx="5954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Консультация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приобретению объекта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202DA-B5D7-4B47-9F9B-EF4996030BE2}"/>
              </a:ext>
            </a:extLst>
          </p:cNvPr>
          <p:cNvSpPr txBox="1"/>
          <p:nvPr/>
        </p:nvSpPr>
        <p:spPr>
          <a:xfrm>
            <a:off x="2872357" y="10648120"/>
            <a:ext cx="595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проекта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31061B-A486-43FB-BA22-B07D06B7AFC7}"/>
              </a:ext>
            </a:extLst>
          </p:cNvPr>
          <p:cNvSpPr txBox="1"/>
          <p:nvPr/>
        </p:nvSpPr>
        <p:spPr>
          <a:xfrm>
            <a:off x="2872357" y="11365790"/>
            <a:ext cx="65797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Согласительно-разрешительная документация для расширения производства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6698E-3E94-4721-AF6B-FFE41D004676}"/>
              </a:ext>
            </a:extLst>
          </p:cNvPr>
          <p:cNvSpPr txBox="1"/>
          <p:nvPr/>
        </p:nvSpPr>
        <p:spPr>
          <a:xfrm>
            <a:off x="2885818" y="13015783"/>
            <a:ext cx="6579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362FB72-FD0F-459C-8C6C-026D1E897242}"/>
              </a:ext>
            </a:extLst>
          </p:cNvPr>
          <p:cNvSpPr/>
          <p:nvPr/>
        </p:nvSpPr>
        <p:spPr>
          <a:xfrm>
            <a:off x="2409483" y="9688884"/>
            <a:ext cx="248246" cy="248246"/>
          </a:xfrm>
          <a:prstGeom prst="ellipse">
            <a:avLst/>
          </a:prstGeom>
          <a:solidFill>
            <a:srgbClr val="442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F3A4EBA-AD54-4384-ABD1-F22C5FD6F597}"/>
              </a:ext>
            </a:extLst>
          </p:cNvPr>
          <p:cNvSpPr/>
          <p:nvPr/>
        </p:nvSpPr>
        <p:spPr>
          <a:xfrm>
            <a:off x="2409483" y="11517684"/>
            <a:ext cx="248246" cy="248246"/>
          </a:xfrm>
          <a:prstGeom prst="ellipse">
            <a:avLst/>
          </a:prstGeom>
          <a:solidFill>
            <a:srgbClr val="442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D51DE4-3FA9-4F70-978F-17EA5A187D30}"/>
              </a:ext>
            </a:extLst>
          </p:cNvPr>
          <p:cNvSpPr/>
          <p:nvPr/>
        </p:nvSpPr>
        <p:spPr>
          <a:xfrm>
            <a:off x="2405023" y="10801338"/>
            <a:ext cx="248246" cy="248246"/>
          </a:xfrm>
          <a:prstGeom prst="ellipse">
            <a:avLst/>
          </a:prstGeom>
          <a:solidFill>
            <a:srgbClr val="442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6AA9CAB2-58C8-4159-942B-57B99FB09C48}"/>
              </a:ext>
            </a:extLst>
          </p:cNvPr>
          <p:cNvSpPr/>
          <p:nvPr/>
        </p:nvSpPr>
        <p:spPr>
          <a:xfrm>
            <a:off x="2391038" y="13197703"/>
            <a:ext cx="248246" cy="248246"/>
          </a:xfrm>
          <a:prstGeom prst="ellipse">
            <a:avLst/>
          </a:prstGeom>
          <a:solidFill>
            <a:srgbClr val="442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1333C-14A6-4BBF-899B-65B8EC1E4BE0}"/>
              </a:ext>
            </a:extLst>
          </p:cNvPr>
          <p:cNvSpPr txBox="1"/>
          <p:nvPr/>
        </p:nvSpPr>
        <p:spPr>
          <a:xfrm>
            <a:off x="993074" y="9539443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0B2BD-BDA3-4D33-96C1-178ADFA57B2D}"/>
              </a:ext>
            </a:extLst>
          </p:cNvPr>
          <p:cNvSpPr txBox="1"/>
          <p:nvPr/>
        </p:nvSpPr>
        <p:spPr>
          <a:xfrm>
            <a:off x="993074" y="10699725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4FAE3E-587D-40DB-B12B-056668162EE0}"/>
              </a:ext>
            </a:extLst>
          </p:cNvPr>
          <p:cNvSpPr txBox="1"/>
          <p:nvPr/>
        </p:nvSpPr>
        <p:spPr>
          <a:xfrm>
            <a:off x="993073" y="11380197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2022г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050F7B-F8A9-4261-8E64-B9CEA5E6A1AF}"/>
              </a:ext>
            </a:extLst>
          </p:cNvPr>
          <p:cNvSpPr txBox="1"/>
          <p:nvPr/>
        </p:nvSpPr>
        <p:spPr>
          <a:xfrm>
            <a:off x="993072" y="13060216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2023г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811EF215-68D2-4D40-83A0-63EBFC4C3F66}"/>
              </a:ext>
            </a:extLst>
          </p:cNvPr>
          <p:cNvSpPr/>
          <p:nvPr/>
        </p:nvSpPr>
        <p:spPr>
          <a:xfrm>
            <a:off x="5084956" y="7313320"/>
            <a:ext cx="5473569" cy="1877576"/>
          </a:xfrm>
          <a:prstGeom prst="roundRect">
            <a:avLst/>
          </a:prstGeom>
          <a:solidFill>
            <a:srgbClr val="442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81B87A-EF20-411F-A9E1-4F3FD17A8EEF}"/>
              </a:ext>
            </a:extLst>
          </p:cNvPr>
          <p:cNvSpPr txBox="1"/>
          <p:nvPr/>
        </p:nvSpPr>
        <p:spPr>
          <a:xfrm>
            <a:off x="5489744" y="7547885"/>
            <a:ext cx="27101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80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779996-5FB6-48AA-BAB3-BB0C72962329}"/>
              </a:ext>
            </a:extLst>
          </p:cNvPr>
          <p:cNvSpPr txBox="1"/>
          <p:nvPr/>
        </p:nvSpPr>
        <p:spPr>
          <a:xfrm>
            <a:off x="5419046" y="8325294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млн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8D0372-3DCD-4BB5-BFAA-BD87960EDF60}"/>
              </a:ext>
            </a:extLst>
          </p:cNvPr>
          <p:cNvSpPr txBox="1"/>
          <p:nvPr/>
        </p:nvSpPr>
        <p:spPr>
          <a:xfrm>
            <a:off x="7011881" y="8244705"/>
            <a:ext cx="1141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40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64466F-E7A6-4FF8-AA24-794BAFCAFDB1}"/>
              </a:ext>
            </a:extLst>
          </p:cNvPr>
          <p:cNvSpPr txBox="1"/>
          <p:nvPr/>
        </p:nvSpPr>
        <p:spPr>
          <a:xfrm>
            <a:off x="7753705" y="8368788"/>
            <a:ext cx="279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5D31F4-FB6C-4B6A-A0CE-4AB922E58E08}"/>
              </a:ext>
            </a:extLst>
          </p:cNvPr>
          <p:cNvSpPr txBox="1"/>
          <p:nvPr/>
        </p:nvSpPr>
        <p:spPr>
          <a:xfrm>
            <a:off x="6963858" y="7700434"/>
            <a:ext cx="31011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2020 - 2023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189CFB2-38DB-4744-90F4-A4538AA3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4222" y="13302451"/>
            <a:ext cx="2429947" cy="766678"/>
          </a:xfrm>
        </p:spPr>
        <p:txBody>
          <a:bodyPr/>
          <a:lstStyle/>
          <a:p>
            <a:fld id="{31908191-CB6F-FA48-9F70-3D81A9D7D4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3" y="2516063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753382" y="3062217"/>
            <a:ext cx="9292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РАБОТА С ТЕРРИТОРИЯМИ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8408E65-DF90-4988-B03F-ADE1CCA1866B}"/>
              </a:ext>
            </a:extLst>
          </p:cNvPr>
          <p:cNvSpPr/>
          <p:nvPr/>
        </p:nvSpPr>
        <p:spPr>
          <a:xfrm>
            <a:off x="600215" y="12764142"/>
            <a:ext cx="4248148" cy="812226"/>
          </a:xfrm>
          <a:prstGeom prst="roundRect">
            <a:avLst/>
          </a:prstGeom>
          <a:solidFill>
            <a:srgbClr val="19AF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D1610BA-27DE-4F32-A351-91DEA4888F8C}"/>
              </a:ext>
            </a:extLst>
          </p:cNvPr>
          <p:cNvSpPr/>
          <p:nvPr/>
        </p:nvSpPr>
        <p:spPr>
          <a:xfrm>
            <a:off x="594174" y="9083013"/>
            <a:ext cx="4248148" cy="2567238"/>
          </a:xfrm>
          <a:prstGeom prst="roundRect">
            <a:avLst/>
          </a:prstGeom>
          <a:solidFill>
            <a:srgbClr val="19AF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722E15D-1842-4DBF-A48D-3FD9396D1E80}"/>
              </a:ext>
            </a:extLst>
          </p:cNvPr>
          <p:cNvSpPr/>
          <p:nvPr/>
        </p:nvSpPr>
        <p:spPr>
          <a:xfrm>
            <a:off x="633269" y="6814709"/>
            <a:ext cx="4248148" cy="1163337"/>
          </a:xfrm>
          <a:prstGeom prst="roundRect">
            <a:avLst/>
          </a:prstGeom>
          <a:solidFill>
            <a:srgbClr val="19AF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2C27A2-6152-4266-95E8-39A92C514205}"/>
              </a:ext>
            </a:extLst>
          </p:cNvPr>
          <p:cNvSpPr txBox="1"/>
          <p:nvPr/>
        </p:nvSpPr>
        <p:spPr>
          <a:xfrm>
            <a:off x="819608" y="12971107"/>
            <a:ext cx="388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ИНВЕСТПАСПОРТА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3EB59B-E379-46F8-B1E0-3ABBAC9DAB4C}"/>
              </a:ext>
            </a:extLst>
          </p:cNvPr>
          <p:cNvSpPr txBox="1"/>
          <p:nvPr/>
        </p:nvSpPr>
        <p:spPr>
          <a:xfrm>
            <a:off x="749034" y="9278712"/>
            <a:ext cx="3952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ИНВЕСТПРОФИЛИ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B8A1B9-6F2D-4AE6-9AB5-C4DACD2FFE83}"/>
              </a:ext>
            </a:extLst>
          </p:cNvPr>
          <p:cNvSpPr txBox="1"/>
          <p:nvPr/>
        </p:nvSpPr>
        <p:spPr>
          <a:xfrm>
            <a:off x="749033" y="10131444"/>
            <a:ext cx="39522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конурбации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агломерация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индивидуальных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A76C8-4B75-4738-BD04-66C8695BA5A0}"/>
              </a:ext>
            </a:extLst>
          </p:cNvPr>
          <p:cNvSpPr txBox="1"/>
          <p:nvPr/>
        </p:nvSpPr>
        <p:spPr>
          <a:xfrm>
            <a:off x="819608" y="7023939"/>
            <a:ext cx="3881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RU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BEB030-AB45-440F-AC29-254519C39549}"/>
              </a:ext>
            </a:extLst>
          </p:cNvPr>
          <p:cNvSpPr txBox="1"/>
          <p:nvPr/>
        </p:nvSpPr>
        <p:spPr>
          <a:xfrm>
            <a:off x="657142" y="13617878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C1159B-1198-427B-AC24-49D08E6E8F76}"/>
              </a:ext>
            </a:extLst>
          </p:cNvPr>
          <p:cNvSpPr txBox="1"/>
          <p:nvPr/>
        </p:nvSpPr>
        <p:spPr>
          <a:xfrm>
            <a:off x="651100" y="11891573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2022г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D22C90-09A2-4E74-A8CA-00E85D05EC79}"/>
              </a:ext>
            </a:extLst>
          </p:cNvPr>
          <p:cNvSpPr txBox="1"/>
          <p:nvPr/>
        </p:nvSpPr>
        <p:spPr>
          <a:xfrm>
            <a:off x="740062" y="8246865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2023г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CC7F28-E007-4A6C-BC27-DF0AF79638CF}"/>
              </a:ext>
            </a:extLst>
          </p:cNvPr>
          <p:cNvSpPr txBox="1"/>
          <p:nvPr/>
        </p:nvSpPr>
        <p:spPr>
          <a:xfrm>
            <a:off x="678408" y="6057635"/>
            <a:ext cx="136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sz="2800" dirty="0">
                <a:solidFill>
                  <a:srgbClr val="917F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2024г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BA9C1F8-95CF-4F12-9A91-AB99BDF3CF6B}"/>
              </a:ext>
            </a:extLst>
          </p:cNvPr>
          <p:cNvSpPr/>
          <p:nvPr/>
        </p:nvSpPr>
        <p:spPr>
          <a:xfrm>
            <a:off x="640006" y="4644746"/>
            <a:ext cx="4347723" cy="1232788"/>
          </a:xfrm>
          <a:prstGeom prst="round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60103-C434-4F07-9698-0C8495ABE30A}"/>
              </a:ext>
            </a:extLst>
          </p:cNvPr>
          <p:cNvSpPr txBox="1"/>
          <p:nvPr/>
        </p:nvSpPr>
        <p:spPr>
          <a:xfrm>
            <a:off x="830064" y="4812655"/>
            <a:ext cx="4026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ПРЕДЛОЖЕНИЯ</a:t>
            </a:r>
            <a:endParaRPr lang="ru-RU" b="1" dirty="0">
              <a:solidFill>
                <a:srgbClr val="442F8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B12F88-5AC4-4C5C-A279-E53281945F42}"/>
              </a:ext>
            </a:extLst>
          </p:cNvPr>
          <p:cNvSpPr txBox="1"/>
          <p:nvPr/>
        </p:nvSpPr>
        <p:spPr>
          <a:xfrm>
            <a:off x="5785414" y="9318432"/>
            <a:ext cx="4443484" cy="381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09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«ГОРНЫЙ УРАЛ» </a:t>
            </a:r>
          </a:p>
          <a:p>
            <a:pPr>
              <a:lnSpc>
                <a:spcPts val="2909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муниципалитетов</a:t>
            </a:r>
          </a:p>
          <a:p>
            <a:pPr>
              <a:lnSpc>
                <a:spcPts val="2909"/>
              </a:lnSpc>
              <a:spcBef>
                <a:spcPts val="0"/>
              </a:spcBef>
            </a:pP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9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«СЕВЕРНЫЙ УРАЛ»           6 муниципалитетов</a:t>
            </a:r>
          </a:p>
          <a:p>
            <a:pPr>
              <a:lnSpc>
                <a:spcPts val="2909"/>
              </a:lnSpc>
              <a:spcBef>
                <a:spcPts val="0"/>
              </a:spcBef>
            </a:pP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9"/>
              </a:lnSpc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«ТРАНСПОРТНО-ЛОГИСТИЧЕСКАЯ КОНУРБАЦИЯ»              11 муниципалитетов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89667DF-D402-48FB-A7ED-0B413D147F92}"/>
              </a:ext>
            </a:extLst>
          </p:cNvPr>
          <p:cNvSpPr/>
          <p:nvPr/>
        </p:nvSpPr>
        <p:spPr>
          <a:xfrm>
            <a:off x="5286684" y="8978461"/>
            <a:ext cx="4569818" cy="4719070"/>
          </a:xfrm>
          <a:prstGeom prst="roundRect">
            <a:avLst/>
          </a:prstGeom>
          <a:noFill/>
          <a:ln w="9525" cap="flat" cmpd="sng" algn="ctr">
            <a:solidFill>
              <a:srgbClr val="19AFA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17FD3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38F57-DB0E-489A-863D-E7D85CEE0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3CCDF3-7DD8-4C98-A11A-F87D93A59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781" y="4691321"/>
            <a:ext cx="4423703" cy="25087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1100CA-CF4F-40F6-97C8-EE7A6F73E306}"/>
              </a:ext>
            </a:extLst>
          </p:cNvPr>
          <p:cNvSpPr txBox="1"/>
          <p:nvPr/>
        </p:nvSpPr>
        <p:spPr>
          <a:xfrm>
            <a:off x="5580987" y="6758230"/>
            <a:ext cx="5034974" cy="1384995"/>
          </a:xfrm>
          <a:prstGeom prst="rect">
            <a:avLst/>
          </a:prstGeom>
          <a:solidFill>
            <a:srgbClr val="7A471C"/>
          </a:solidFill>
        </p:spPr>
        <p:txBody>
          <a:bodyPr wrap="square">
            <a:spAutoFit/>
          </a:bodyPr>
          <a:lstStyle/>
          <a:p>
            <a:pPr algn="l"/>
            <a:r>
              <a:rPr lang="ru-R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КОРОБОЧНОЕ РЕШЕНИЕ Круглогодичная прибрежная база отдыха на оз. Иткуль</a:t>
            </a:r>
          </a:p>
        </p:txBody>
      </p:sp>
    </p:spTree>
    <p:extLst>
      <p:ext uri="{BB962C8B-B14F-4D97-AF65-F5344CB8AC3E}">
        <p14:creationId xmlns:p14="http://schemas.microsoft.com/office/powerpoint/2010/main" val="4043218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1823</TotalTime>
  <Words>572</Words>
  <Application>Microsoft Office PowerPoint</Application>
  <PresentationFormat>Произвольный</PresentationFormat>
  <Paragraphs>192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Segoe UI Black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Мой бизнес</cp:lastModifiedBy>
  <cp:revision>187</cp:revision>
  <cp:lastPrinted>2024-05-24T12:40:03Z</cp:lastPrinted>
  <dcterms:created xsi:type="dcterms:W3CDTF">2024-05-11T05:59:09Z</dcterms:created>
  <dcterms:modified xsi:type="dcterms:W3CDTF">2024-05-27T04:20:15Z</dcterms:modified>
</cp:coreProperties>
</file>