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7"/>
  </p:notesMasterIdLst>
  <p:sldIdLst>
    <p:sldId id="258" r:id="rId2"/>
    <p:sldId id="281" r:id="rId3"/>
    <p:sldId id="282" r:id="rId4"/>
    <p:sldId id="261" r:id="rId5"/>
    <p:sldId id="262" r:id="rId6"/>
    <p:sldId id="263" r:id="rId7"/>
    <p:sldId id="283" r:id="rId8"/>
    <p:sldId id="265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304" r:id="rId23"/>
    <p:sldId id="303" r:id="rId24"/>
    <p:sldId id="305" r:id="rId25"/>
    <p:sldId id="306" r:id="rId26"/>
  </p:sldIdLst>
  <p:sldSz cx="10799763" cy="1440021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9" userDrawn="1">
          <p15:clr>
            <a:srgbClr val="A4A3A4"/>
          </p15:clr>
        </p15:guide>
        <p15:guide id="2" pos="340" userDrawn="1">
          <p15:clr>
            <a:srgbClr val="A4A3A4"/>
          </p15:clr>
        </p15:guide>
        <p15:guide id="3" pos="6441" userDrawn="1">
          <p15:clr>
            <a:srgbClr val="A4A3A4"/>
          </p15:clr>
        </p15:guide>
        <p15:guide id="4" orient="horz" pos="8913" userDrawn="1">
          <p15:clr>
            <a:srgbClr val="A4A3A4"/>
          </p15:clr>
        </p15:guide>
        <p15:guide id="5" orient="horz" pos="15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2A9C83"/>
    <a:srgbClr val="4DB594"/>
    <a:srgbClr val="442F8C"/>
    <a:srgbClr val="FE8B00"/>
    <a:srgbClr val="19AFA1"/>
    <a:srgbClr val="533F94"/>
    <a:srgbClr val="917FD3"/>
    <a:srgbClr val="A5AAB0"/>
    <a:srgbClr val="F26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09" autoAdjust="0"/>
    <p:restoredTop sz="96405"/>
  </p:normalViewPr>
  <p:slideViewPr>
    <p:cSldViewPr snapToGrid="0" snapToObjects="1">
      <p:cViewPr varScale="1">
        <p:scale>
          <a:sx n="43" d="100"/>
          <a:sy n="43" d="100"/>
        </p:scale>
        <p:origin x="2526" y="30"/>
      </p:cViewPr>
      <p:guideLst>
        <p:guide orient="horz" pos="2109"/>
        <p:guide pos="340"/>
        <p:guide pos="6441"/>
        <p:guide orient="horz" pos="8913"/>
        <p:guide orient="horz" pos="154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&#1052;&#1086;&#1081;%20&#1073;&#1080;&#1079;&#1085;&#1077;&#1089;\Desktop\&#1042;&#1072;&#1090;&#1091;&#1090;&#1080;&#1085;&#1072;\&#1052;&#1077;&#1088;&#1086;&#1087;&#1088;&#1080;&#1103;&#1090;&#1080;&#1103;\&#1055;&#1052;&#1069;&#1060;\2024\&#1058;&#1077;&#1084;&#1099;%20&#1080;%20&#1087;&#1086;&#1074;&#1077;&#1089;&#1090;&#1082;&#1080;\&#1055;&#1088;&#1077;&#1079;&#1072;%20&#1080;%20&#1076;&#1086;&#1082;&#1083;&#1072;&#1076;\&#1055;&#1088;&#1077;&#1079;&#1072;\&#1075;&#1056;&#1040;&#1060;&#1048;&#1050;%20&#1048;&#1053;&#1042;&#1045;&#1058;&#1048;&#1062;&#1048;&#1049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ru-R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ИНВЕСТИЦИИ В ОСНОВНОЙ</a:t>
            </a:r>
            <a:r>
              <a:rPr lang="ru-RU" sz="2800" b="1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КАПИТАЛ</a:t>
            </a:r>
            <a:endParaRPr lang="ru-RU" sz="28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 sz="3500">
                <a:solidFill>
                  <a:schemeClr val="tx1">
                    <a:lumMod val="65000"/>
                    <a:lumOff val="35000"/>
                  </a:schemeClr>
                </a:solidFill>
              </a:defRPr>
            </a:pPr>
            <a:r>
              <a:rPr lang="ru-R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млрд. руб.</a:t>
            </a:r>
          </a:p>
        </c:rich>
      </c:tx>
      <c:layout>
        <c:manualLayout>
          <c:xMode val="edge"/>
          <c:yMode val="edge"/>
          <c:x val="0.16209837197353313"/>
          <c:y val="5.40111368376474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5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'[гРАФИК ИНВЕТИЦИЙ.xlsx]Лист1'!$E$3:$I$3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'[гРАФИК ИНВЕТИЦИЙ.xlsx]Лист1'!$E$4:$I$4</c:f>
              <c:numCache>
                <c:formatCode>General</c:formatCode>
                <c:ptCount val="5"/>
                <c:pt idx="0">
                  <c:v>300.89999999999998</c:v>
                </c:pt>
                <c:pt idx="1">
                  <c:v>322.2</c:v>
                </c:pt>
                <c:pt idx="2">
                  <c:v>326.60000000000002</c:v>
                </c:pt>
                <c:pt idx="3">
                  <c:v>373.2</c:v>
                </c:pt>
                <c:pt idx="4">
                  <c:v>446.1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63-4204-8554-37107F33937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0657375"/>
        <c:axId val="10654047"/>
      </c:barChart>
      <c:catAx>
        <c:axId val="106573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000" b="1" i="0" u="none" strike="noStrike" kern="1200" baseline="0">
                <a:solidFill>
                  <a:srgbClr val="7030A0"/>
                </a:solidFill>
                <a:effectLst/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654047"/>
        <c:crosses val="autoZero"/>
        <c:auto val="1"/>
        <c:lblAlgn val="ctr"/>
        <c:lblOffset val="100"/>
        <c:noMultiLvlLbl val="0"/>
      </c:catAx>
      <c:valAx>
        <c:axId val="1065404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657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image" Target="../media/image12.emf"/><Relationship Id="rId1" Type="http://schemas.openxmlformats.org/officeDocument/2006/relationships/image" Target="../media/image11.emf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5930AA-650D-48A5-8598-D5B62CFAEC46}" type="datetimeFigureOut">
              <a:rPr lang="ru-RU" smtClean="0"/>
              <a:t>26.05.2024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1241425"/>
            <a:ext cx="25114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2E34EF-D254-4113-B650-3A7A8E04BA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430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9982" y="2356703"/>
            <a:ext cx="9179799" cy="5013407"/>
          </a:xfrm>
        </p:spPr>
        <p:txBody>
          <a:bodyPr anchor="b"/>
          <a:lstStyle>
            <a:lvl1pPr algn="ctr">
              <a:defRPr sz="708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9971" y="7563446"/>
            <a:ext cx="8099822" cy="3476717"/>
          </a:xfrm>
        </p:spPr>
        <p:txBody>
          <a:bodyPr/>
          <a:lstStyle>
            <a:lvl1pPr marL="0" indent="0" algn="ctr">
              <a:buNone/>
              <a:defRPr sz="2835"/>
            </a:lvl1pPr>
            <a:lvl2pPr marL="539999" indent="0" algn="ctr">
              <a:buNone/>
              <a:defRPr sz="2362"/>
            </a:lvl2pPr>
            <a:lvl3pPr marL="1079998" indent="0" algn="ctr">
              <a:buNone/>
              <a:defRPr sz="2126"/>
            </a:lvl3pPr>
            <a:lvl4pPr marL="1619997" indent="0" algn="ctr">
              <a:buNone/>
              <a:defRPr sz="1890"/>
            </a:lvl4pPr>
            <a:lvl5pPr marL="2159996" indent="0" algn="ctr">
              <a:buNone/>
              <a:defRPr sz="1890"/>
            </a:lvl5pPr>
            <a:lvl6pPr marL="2699995" indent="0" algn="ctr">
              <a:buNone/>
              <a:defRPr sz="1890"/>
            </a:lvl6pPr>
            <a:lvl7pPr marL="3239994" indent="0" algn="ctr">
              <a:buNone/>
              <a:defRPr sz="1890"/>
            </a:lvl7pPr>
            <a:lvl8pPr marL="3779992" indent="0" algn="ctr">
              <a:buNone/>
              <a:defRPr sz="1890"/>
            </a:lvl8pPr>
            <a:lvl9pPr marL="4319991" indent="0" algn="ctr">
              <a:buNone/>
              <a:defRPr sz="189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41728-F139-4C0F-874E-79D58C0ADE6C}" type="datetime1">
              <a:rPr lang="ru-RU" smtClean="0"/>
              <a:t>26.05.2024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8191-CB6F-FA48-9F70-3D81A9D7D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673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24F2E-AE1A-4063-A142-3A3D1644C44B}" type="datetime1">
              <a:rPr lang="ru-RU" smtClean="0"/>
              <a:t>26.05.2024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8191-CB6F-FA48-9F70-3D81A9D7D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683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28581" y="766678"/>
            <a:ext cx="2328699" cy="1220351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484" y="766678"/>
            <a:ext cx="6851100" cy="1220351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FC73E-10D5-4084-B32D-92508243C0CE}" type="datetime1">
              <a:rPr lang="ru-RU" smtClean="0"/>
              <a:t>26.05.2024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8191-CB6F-FA48-9F70-3D81A9D7D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74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CAD39-8FA0-44CA-83CD-B3C6DB97CD3A}" type="datetime1">
              <a:rPr lang="ru-RU" smtClean="0"/>
              <a:t>26.05.2024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8191-CB6F-FA48-9F70-3D81A9D7D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802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859" y="3590057"/>
            <a:ext cx="9314796" cy="5990088"/>
          </a:xfrm>
        </p:spPr>
        <p:txBody>
          <a:bodyPr anchor="b"/>
          <a:lstStyle>
            <a:lvl1pPr>
              <a:defRPr sz="708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859" y="9636813"/>
            <a:ext cx="9314796" cy="3150046"/>
          </a:xfrm>
        </p:spPr>
        <p:txBody>
          <a:bodyPr/>
          <a:lstStyle>
            <a:lvl1pPr marL="0" indent="0">
              <a:buNone/>
              <a:defRPr sz="2835">
                <a:solidFill>
                  <a:schemeClr val="tx1"/>
                </a:solidFill>
              </a:defRPr>
            </a:lvl1pPr>
            <a:lvl2pPr marL="539999" indent="0">
              <a:buNone/>
              <a:defRPr sz="2362">
                <a:solidFill>
                  <a:schemeClr val="tx1">
                    <a:tint val="75000"/>
                  </a:schemeClr>
                </a:solidFill>
              </a:defRPr>
            </a:lvl2pPr>
            <a:lvl3pPr marL="1079998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3pPr>
            <a:lvl4pPr marL="1619997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4pPr>
            <a:lvl5pPr marL="2159996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5pPr>
            <a:lvl6pPr marL="2699995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6pPr>
            <a:lvl7pPr marL="3239994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7pPr>
            <a:lvl8pPr marL="3779992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8pPr>
            <a:lvl9pPr marL="4319991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C6ED0-6C7D-48FD-A853-979F2B4E7BC5}" type="datetime1">
              <a:rPr lang="ru-RU" smtClean="0"/>
              <a:t>26.05.2024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8191-CB6F-FA48-9F70-3D81A9D7D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218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484" y="3833390"/>
            <a:ext cx="4589899" cy="913680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7380" y="3833390"/>
            <a:ext cx="4589899" cy="913680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CE546-5F64-40F2-908F-F14676D62408}" type="datetime1">
              <a:rPr lang="ru-RU" smtClean="0"/>
              <a:t>26.05.2024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8191-CB6F-FA48-9F70-3D81A9D7D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1874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766681"/>
            <a:ext cx="9314796" cy="278337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892" y="3530053"/>
            <a:ext cx="4568805" cy="1730025"/>
          </a:xfrm>
        </p:spPr>
        <p:txBody>
          <a:bodyPr anchor="b"/>
          <a:lstStyle>
            <a:lvl1pPr marL="0" indent="0">
              <a:buNone/>
              <a:defRPr sz="2835" b="1"/>
            </a:lvl1pPr>
            <a:lvl2pPr marL="539999" indent="0">
              <a:buNone/>
              <a:defRPr sz="2362" b="1"/>
            </a:lvl2pPr>
            <a:lvl3pPr marL="1079998" indent="0">
              <a:buNone/>
              <a:defRPr sz="2126" b="1"/>
            </a:lvl3pPr>
            <a:lvl4pPr marL="1619997" indent="0">
              <a:buNone/>
              <a:defRPr sz="1890" b="1"/>
            </a:lvl4pPr>
            <a:lvl5pPr marL="2159996" indent="0">
              <a:buNone/>
              <a:defRPr sz="1890" b="1"/>
            </a:lvl5pPr>
            <a:lvl6pPr marL="2699995" indent="0">
              <a:buNone/>
              <a:defRPr sz="1890" b="1"/>
            </a:lvl6pPr>
            <a:lvl7pPr marL="3239994" indent="0">
              <a:buNone/>
              <a:defRPr sz="1890" b="1"/>
            </a:lvl7pPr>
            <a:lvl8pPr marL="3779992" indent="0">
              <a:buNone/>
              <a:defRPr sz="1890" b="1"/>
            </a:lvl8pPr>
            <a:lvl9pPr marL="4319991" indent="0">
              <a:buNone/>
              <a:defRPr sz="189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892" y="5260078"/>
            <a:ext cx="4568805" cy="77367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67381" y="3530053"/>
            <a:ext cx="4591306" cy="1730025"/>
          </a:xfrm>
        </p:spPr>
        <p:txBody>
          <a:bodyPr anchor="b"/>
          <a:lstStyle>
            <a:lvl1pPr marL="0" indent="0">
              <a:buNone/>
              <a:defRPr sz="2835" b="1"/>
            </a:lvl1pPr>
            <a:lvl2pPr marL="539999" indent="0">
              <a:buNone/>
              <a:defRPr sz="2362" b="1"/>
            </a:lvl2pPr>
            <a:lvl3pPr marL="1079998" indent="0">
              <a:buNone/>
              <a:defRPr sz="2126" b="1"/>
            </a:lvl3pPr>
            <a:lvl4pPr marL="1619997" indent="0">
              <a:buNone/>
              <a:defRPr sz="1890" b="1"/>
            </a:lvl4pPr>
            <a:lvl5pPr marL="2159996" indent="0">
              <a:buNone/>
              <a:defRPr sz="1890" b="1"/>
            </a:lvl5pPr>
            <a:lvl6pPr marL="2699995" indent="0">
              <a:buNone/>
              <a:defRPr sz="1890" b="1"/>
            </a:lvl6pPr>
            <a:lvl7pPr marL="3239994" indent="0">
              <a:buNone/>
              <a:defRPr sz="1890" b="1"/>
            </a:lvl7pPr>
            <a:lvl8pPr marL="3779992" indent="0">
              <a:buNone/>
              <a:defRPr sz="1890" b="1"/>
            </a:lvl8pPr>
            <a:lvl9pPr marL="4319991" indent="0">
              <a:buNone/>
              <a:defRPr sz="189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7381" y="5260078"/>
            <a:ext cx="4591306" cy="77367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3833F-6C23-46C9-9798-5126E6E903DE}" type="datetime1">
              <a:rPr lang="ru-RU" smtClean="0"/>
              <a:t>26.05.2024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8191-CB6F-FA48-9F70-3D81A9D7D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963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49246-D9EE-407E-8024-C898EE2AD33F}" type="datetime1">
              <a:rPr lang="ru-RU" smtClean="0"/>
              <a:t>26.05.2024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8191-CB6F-FA48-9F70-3D81A9D7D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169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D8048-BE91-41ED-80ED-2A93BF58AB31}" type="datetime1">
              <a:rPr lang="ru-RU" smtClean="0"/>
              <a:t>26.05.2024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8191-CB6F-FA48-9F70-3D81A9D7D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169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960014"/>
            <a:ext cx="3483205" cy="3360050"/>
          </a:xfrm>
        </p:spPr>
        <p:txBody>
          <a:bodyPr anchor="b"/>
          <a:lstStyle>
            <a:lvl1pPr>
              <a:defRPr sz="378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1306" y="2073367"/>
            <a:ext cx="5467380" cy="10233485"/>
          </a:xfrm>
        </p:spPr>
        <p:txBody>
          <a:bodyPr/>
          <a:lstStyle>
            <a:lvl1pPr>
              <a:defRPr sz="3780"/>
            </a:lvl1pPr>
            <a:lvl2pPr>
              <a:defRPr sz="3307"/>
            </a:lvl2pPr>
            <a:lvl3pPr>
              <a:defRPr sz="2835"/>
            </a:lvl3pPr>
            <a:lvl4pPr>
              <a:defRPr sz="2362"/>
            </a:lvl4pPr>
            <a:lvl5pPr>
              <a:defRPr sz="2362"/>
            </a:lvl5pPr>
            <a:lvl6pPr>
              <a:defRPr sz="2362"/>
            </a:lvl6pPr>
            <a:lvl7pPr>
              <a:defRPr sz="2362"/>
            </a:lvl7pPr>
            <a:lvl8pPr>
              <a:defRPr sz="2362"/>
            </a:lvl8pPr>
            <a:lvl9pPr>
              <a:defRPr sz="2362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0" y="4320064"/>
            <a:ext cx="3483205" cy="8003453"/>
          </a:xfrm>
        </p:spPr>
        <p:txBody>
          <a:bodyPr/>
          <a:lstStyle>
            <a:lvl1pPr marL="0" indent="0">
              <a:buNone/>
              <a:defRPr sz="1890"/>
            </a:lvl1pPr>
            <a:lvl2pPr marL="539999" indent="0">
              <a:buNone/>
              <a:defRPr sz="1654"/>
            </a:lvl2pPr>
            <a:lvl3pPr marL="1079998" indent="0">
              <a:buNone/>
              <a:defRPr sz="1417"/>
            </a:lvl3pPr>
            <a:lvl4pPr marL="1619997" indent="0">
              <a:buNone/>
              <a:defRPr sz="1181"/>
            </a:lvl4pPr>
            <a:lvl5pPr marL="2159996" indent="0">
              <a:buNone/>
              <a:defRPr sz="1181"/>
            </a:lvl5pPr>
            <a:lvl6pPr marL="2699995" indent="0">
              <a:buNone/>
              <a:defRPr sz="1181"/>
            </a:lvl6pPr>
            <a:lvl7pPr marL="3239994" indent="0">
              <a:buNone/>
              <a:defRPr sz="1181"/>
            </a:lvl7pPr>
            <a:lvl8pPr marL="3779992" indent="0">
              <a:buNone/>
              <a:defRPr sz="1181"/>
            </a:lvl8pPr>
            <a:lvl9pPr marL="4319991" indent="0">
              <a:buNone/>
              <a:defRPr sz="118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3CDB4-DA88-4CDB-B867-DF2F6CD7674C}" type="datetime1">
              <a:rPr lang="ru-RU" smtClean="0"/>
              <a:t>26.05.2024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8191-CB6F-FA48-9F70-3D81A9D7D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439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960014"/>
            <a:ext cx="3483205" cy="3360050"/>
          </a:xfrm>
        </p:spPr>
        <p:txBody>
          <a:bodyPr anchor="b"/>
          <a:lstStyle>
            <a:lvl1pPr>
              <a:defRPr sz="378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91306" y="2073367"/>
            <a:ext cx="5467380" cy="10233485"/>
          </a:xfrm>
        </p:spPr>
        <p:txBody>
          <a:bodyPr anchor="t"/>
          <a:lstStyle>
            <a:lvl1pPr marL="0" indent="0">
              <a:buNone/>
              <a:defRPr sz="3780"/>
            </a:lvl1pPr>
            <a:lvl2pPr marL="539999" indent="0">
              <a:buNone/>
              <a:defRPr sz="3307"/>
            </a:lvl2pPr>
            <a:lvl3pPr marL="1079998" indent="0">
              <a:buNone/>
              <a:defRPr sz="2835"/>
            </a:lvl3pPr>
            <a:lvl4pPr marL="1619997" indent="0">
              <a:buNone/>
              <a:defRPr sz="2362"/>
            </a:lvl4pPr>
            <a:lvl5pPr marL="2159996" indent="0">
              <a:buNone/>
              <a:defRPr sz="2362"/>
            </a:lvl5pPr>
            <a:lvl6pPr marL="2699995" indent="0">
              <a:buNone/>
              <a:defRPr sz="2362"/>
            </a:lvl6pPr>
            <a:lvl7pPr marL="3239994" indent="0">
              <a:buNone/>
              <a:defRPr sz="2362"/>
            </a:lvl7pPr>
            <a:lvl8pPr marL="3779992" indent="0">
              <a:buNone/>
              <a:defRPr sz="2362"/>
            </a:lvl8pPr>
            <a:lvl9pPr marL="4319991" indent="0">
              <a:buNone/>
              <a:defRPr sz="2362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0" y="4320064"/>
            <a:ext cx="3483205" cy="8003453"/>
          </a:xfrm>
        </p:spPr>
        <p:txBody>
          <a:bodyPr/>
          <a:lstStyle>
            <a:lvl1pPr marL="0" indent="0">
              <a:buNone/>
              <a:defRPr sz="1890"/>
            </a:lvl1pPr>
            <a:lvl2pPr marL="539999" indent="0">
              <a:buNone/>
              <a:defRPr sz="1654"/>
            </a:lvl2pPr>
            <a:lvl3pPr marL="1079998" indent="0">
              <a:buNone/>
              <a:defRPr sz="1417"/>
            </a:lvl3pPr>
            <a:lvl4pPr marL="1619997" indent="0">
              <a:buNone/>
              <a:defRPr sz="1181"/>
            </a:lvl4pPr>
            <a:lvl5pPr marL="2159996" indent="0">
              <a:buNone/>
              <a:defRPr sz="1181"/>
            </a:lvl5pPr>
            <a:lvl6pPr marL="2699995" indent="0">
              <a:buNone/>
              <a:defRPr sz="1181"/>
            </a:lvl6pPr>
            <a:lvl7pPr marL="3239994" indent="0">
              <a:buNone/>
              <a:defRPr sz="1181"/>
            </a:lvl7pPr>
            <a:lvl8pPr marL="3779992" indent="0">
              <a:buNone/>
              <a:defRPr sz="1181"/>
            </a:lvl8pPr>
            <a:lvl9pPr marL="4319991" indent="0">
              <a:buNone/>
              <a:defRPr sz="118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C648D-5885-4D3B-9CF7-65676FFD3CE4}" type="datetime1">
              <a:rPr lang="ru-RU" smtClean="0"/>
              <a:t>26.05.2024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8191-CB6F-FA48-9F70-3D81A9D7D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816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2484" y="766681"/>
            <a:ext cx="9314796" cy="2783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84" y="3833390"/>
            <a:ext cx="9314796" cy="9136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484" y="13346867"/>
            <a:ext cx="2429947" cy="766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E7906-A76E-4E0A-BC1A-19DF6A4AE722}" type="datetime1">
              <a:rPr lang="ru-RU" smtClean="0"/>
              <a:t>26.05.2024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77422" y="13346867"/>
            <a:ext cx="3644920" cy="766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7332" y="13346867"/>
            <a:ext cx="2429947" cy="766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08191-CB6F-FA48-9F70-3D81A9D7D4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27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1079998" rtl="0" eaLnBrk="1" latinLnBrk="0" hangingPunct="1">
        <a:lnSpc>
          <a:spcPct val="90000"/>
        </a:lnSpc>
        <a:spcBef>
          <a:spcPct val="0"/>
        </a:spcBef>
        <a:buNone/>
        <a:defRPr sz="519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999" indent="-269999" algn="l" defTabSz="1079998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3307" kern="1200">
          <a:solidFill>
            <a:schemeClr val="tx1"/>
          </a:solidFill>
          <a:latin typeface="+mn-lt"/>
          <a:ea typeface="+mn-ea"/>
          <a:cs typeface="+mn-cs"/>
        </a:defRPr>
      </a:lvl1pPr>
      <a:lvl2pPr marL="809998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2pPr>
      <a:lvl3pPr marL="1349997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889996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429995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969994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509993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4049992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589991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1pPr>
      <a:lvl2pPr marL="539999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79998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619997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159996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699995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239994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3779992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319991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13" Type="http://schemas.openxmlformats.org/officeDocument/2006/relationships/oleObject" Target="../embeddings/oleObject7.bin"/><Relationship Id="rId18" Type="http://schemas.openxmlformats.org/officeDocument/2006/relationships/image" Target="../media/image17.emf"/><Relationship Id="rId3" Type="http://schemas.openxmlformats.org/officeDocument/2006/relationships/image" Target="../media/image1.jpeg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4.emf"/><Relationship Id="rId17" Type="http://schemas.openxmlformats.org/officeDocument/2006/relationships/oleObject" Target="../embeddings/oleObject9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6.e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.e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5" Type="http://schemas.openxmlformats.org/officeDocument/2006/relationships/oleObject" Target="../embeddings/oleObject8.bin"/><Relationship Id="rId10" Type="http://schemas.openxmlformats.org/officeDocument/2006/relationships/image" Target="../media/image13.emf"/><Relationship Id="rId4" Type="http://schemas.openxmlformats.org/officeDocument/2006/relationships/image" Target="../media/image2.png"/><Relationship Id="rId9" Type="http://schemas.openxmlformats.org/officeDocument/2006/relationships/oleObject" Target="../embeddings/oleObject5.bin"/><Relationship Id="rId1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2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3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2C69D2-A0B7-0D4C-9DA5-CD4438112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799763" cy="1440021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EDC574-BE79-44F0-8608-7904650304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67"/>
          <a:stretch/>
        </p:blipFill>
        <p:spPr>
          <a:xfrm>
            <a:off x="0" y="2552700"/>
            <a:ext cx="10799763" cy="118475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C4D54B-E424-8255-4D1A-FF44BC3E48A1}"/>
              </a:ext>
            </a:extLst>
          </p:cNvPr>
          <p:cNvSpPr txBox="1"/>
          <p:nvPr/>
        </p:nvSpPr>
        <p:spPr>
          <a:xfrm>
            <a:off x="1526123" y="6835814"/>
            <a:ext cx="90229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917FD3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RONEJC+Arial Bold"/>
              </a:rPr>
              <a:t>ИНВЕСТИЦИОННЫЙ ПОТЕНЦИАЛ РЕГИОНА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941D793-6538-45EB-9C73-9056B390D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6123" y="8641664"/>
            <a:ext cx="4233287" cy="184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11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2C69D2-A0B7-0D4C-9DA5-CD4438112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799763" cy="1440021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F825BFC-D032-4D8B-9640-2F7A1FC2AE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367"/>
          <a:stretch/>
        </p:blipFill>
        <p:spPr>
          <a:xfrm>
            <a:off x="0" y="2411413"/>
            <a:ext cx="10799763" cy="12090671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CFFBFCE-55AA-4AE1-A3E6-7C18975FFFB6}"/>
              </a:ext>
            </a:extLst>
          </p:cNvPr>
          <p:cNvSpPr/>
          <p:nvPr/>
        </p:nvSpPr>
        <p:spPr>
          <a:xfrm>
            <a:off x="0" y="8534400"/>
            <a:ext cx="10799763" cy="5967684"/>
          </a:xfrm>
          <a:prstGeom prst="rect">
            <a:avLst/>
          </a:prstGeom>
          <a:solidFill>
            <a:srgbClr val="19AF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42F8C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4BB25C3-0BF3-4362-A9D4-8DED6CF19B11}"/>
              </a:ext>
            </a:extLst>
          </p:cNvPr>
          <p:cNvSpPr/>
          <p:nvPr/>
        </p:nvSpPr>
        <p:spPr>
          <a:xfrm>
            <a:off x="1240600" y="4594107"/>
            <a:ext cx="4032250" cy="1657513"/>
          </a:xfrm>
          <a:prstGeom prst="rect">
            <a:avLst/>
          </a:prstGeom>
          <a:solidFill>
            <a:srgbClr val="917F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C4D54B-E424-8255-4D1A-FF44BC3E48A1}"/>
              </a:ext>
            </a:extLst>
          </p:cNvPr>
          <p:cNvSpPr txBox="1"/>
          <p:nvPr/>
        </p:nvSpPr>
        <p:spPr>
          <a:xfrm>
            <a:off x="411011" y="2768061"/>
            <a:ext cx="101880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2A9C83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RONEJC+Arial Bold"/>
              </a:rPr>
              <a:t>АГРОПРОМЫШЛЕННЫЙ КОМПЛЕКС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2C6618-CC6C-40A6-ACBF-8C9F6C9A32E2}"/>
              </a:ext>
            </a:extLst>
          </p:cNvPr>
          <p:cNvSpPr txBox="1"/>
          <p:nvPr/>
        </p:nvSpPr>
        <p:spPr>
          <a:xfrm>
            <a:off x="1407834" y="4771174"/>
            <a:ext cx="37981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 МЕСТО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 макаронных изделий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350CFBA-AB1D-4F81-BE56-04D82B32C84E}"/>
              </a:ext>
            </a:extLst>
          </p:cNvPr>
          <p:cNvSpPr/>
          <p:nvPr/>
        </p:nvSpPr>
        <p:spPr>
          <a:xfrm>
            <a:off x="383637" y="6524431"/>
            <a:ext cx="3207058" cy="1657513"/>
          </a:xfrm>
          <a:prstGeom prst="rect">
            <a:avLst/>
          </a:prstGeom>
          <a:solidFill>
            <a:srgbClr val="917F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02365A-4567-4ACD-BBAF-026BDBD307A6}"/>
              </a:ext>
            </a:extLst>
          </p:cNvPr>
          <p:cNvSpPr txBox="1"/>
          <p:nvPr/>
        </p:nvSpPr>
        <p:spPr>
          <a:xfrm>
            <a:off x="470246" y="6707783"/>
            <a:ext cx="26211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 МЕСТО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 круп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93E837D-F54C-46FB-B9CE-7C10C17A6FE0}"/>
              </a:ext>
            </a:extLst>
          </p:cNvPr>
          <p:cNvSpPr/>
          <p:nvPr/>
        </p:nvSpPr>
        <p:spPr>
          <a:xfrm>
            <a:off x="5471732" y="4615825"/>
            <a:ext cx="4032250" cy="1657513"/>
          </a:xfrm>
          <a:prstGeom prst="rect">
            <a:avLst/>
          </a:prstGeom>
          <a:solidFill>
            <a:srgbClr val="917F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1BB0BD-62A8-4146-9128-1D7756A95E8B}"/>
              </a:ext>
            </a:extLst>
          </p:cNvPr>
          <p:cNvSpPr txBox="1"/>
          <p:nvPr/>
        </p:nvSpPr>
        <p:spPr>
          <a:xfrm>
            <a:off x="5617998" y="4805217"/>
            <a:ext cx="37981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 МЕСТО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 муки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114503C0-17D8-4682-BFC3-2ADF9F51141B}"/>
              </a:ext>
            </a:extLst>
          </p:cNvPr>
          <p:cNvSpPr/>
          <p:nvPr/>
        </p:nvSpPr>
        <p:spPr>
          <a:xfrm>
            <a:off x="3795165" y="6524431"/>
            <a:ext cx="3207058" cy="1657513"/>
          </a:xfrm>
          <a:prstGeom prst="rect">
            <a:avLst/>
          </a:prstGeom>
          <a:solidFill>
            <a:srgbClr val="917F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5E91DB-4C87-4F8B-9F2D-072D1B717984}"/>
              </a:ext>
            </a:extLst>
          </p:cNvPr>
          <p:cNvSpPr txBox="1"/>
          <p:nvPr/>
        </p:nvSpPr>
        <p:spPr>
          <a:xfrm>
            <a:off x="3977381" y="6671266"/>
            <a:ext cx="26385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 МЕСТО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 яиц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512F0A-157A-4A13-9C2B-F216B1E1D55A}"/>
              </a:ext>
            </a:extLst>
          </p:cNvPr>
          <p:cNvSpPr txBox="1"/>
          <p:nvPr/>
        </p:nvSpPr>
        <p:spPr>
          <a:xfrm>
            <a:off x="1623972" y="9448401"/>
            <a:ext cx="31487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Макаронные</a:t>
            </a:r>
          </a:p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изделия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2FD195-F1E4-4574-85F8-362252C68723}"/>
              </a:ext>
            </a:extLst>
          </p:cNvPr>
          <p:cNvSpPr txBox="1"/>
          <p:nvPr/>
        </p:nvSpPr>
        <p:spPr>
          <a:xfrm>
            <a:off x="1664092" y="10762435"/>
            <a:ext cx="1471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Крупы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736F35-F794-49E6-92B2-2CAB4345CE3F}"/>
              </a:ext>
            </a:extLst>
          </p:cNvPr>
          <p:cNvSpPr txBox="1"/>
          <p:nvPr/>
        </p:nvSpPr>
        <p:spPr>
          <a:xfrm>
            <a:off x="1623605" y="12290701"/>
            <a:ext cx="1212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Мука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920598E-F804-4315-9F26-9C607CDCE65C}"/>
              </a:ext>
            </a:extLst>
          </p:cNvPr>
          <p:cNvSpPr txBox="1"/>
          <p:nvPr/>
        </p:nvSpPr>
        <p:spPr>
          <a:xfrm>
            <a:off x="1623972" y="13730206"/>
            <a:ext cx="2595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Мясо птицы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BE1C5C-7A5D-4B07-9748-3C81584EFBFD}"/>
              </a:ext>
            </a:extLst>
          </p:cNvPr>
          <p:cNvSpPr txBox="1"/>
          <p:nvPr/>
        </p:nvSpPr>
        <p:spPr>
          <a:xfrm>
            <a:off x="6535457" y="9520124"/>
            <a:ext cx="12057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Яйцо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95AA86-E4E2-48EF-9609-DFE7F0863620}"/>
              </a:ext>
            </a:extLst>
          </p:cNvPr>
          <p:cNvSpPr txBox="1"/>
          <p:nvPr/>
        </p:nvSpPr>
        <p:spPr>
          <a:xfrm>
            <a:off x="6535457" y="10891935"/>
            <a:ext cx="19431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Свинина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B7C37A-3AEE-492E-84F9-88A7183E1F53}"/>
              </a:ext>
            </a:extLst>
          </p:cNvPr>
          <p:cNvSpPr txBox="1"/>
          <p:nvPr/>
        </p:nvSpPr>
        <p:spPr>
          <a:xfrm>
            <a:off x="6535457" y="12316349"/>
            <a:ext cx="31902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Мясо крупного</a:t>
            </a:r>
          </a:p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рогатого скота</a:t>
            </a:r>
          </a:p>
        </p:txBody>
      </p:sp>
      <p:graphicFrame>
        <p:nvGraphicFramePr>
          <p:cNvPr id="27" name="Объект 26">
            <a:extLst>
              <a:ext uri="{FF2B5EF4-FFF2-40B4-BE49-F238E27FC236}">
                <a16:creationId xmlns:a16="http://schemas.microsoft.com/office/drawing/2014/main" id="{A2CC6456-23A5-4261-8A99-4FBAEB05F98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4996" y="8795611"/>
          <a:ext cx="895350" cy="1135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4" name="CorelDRAW" r:id="rId5" imgW="896029" imgH="1134610" progId="CorelDraw.Graphic.22">
                  <p:embed/>
                </p:oleObj>
              </mc:Choice>
              <mc:Fallback>
                <p:oleObj name="CorelDRAW" r:id="rId5" imgW="896029" imgH="1134610" progId="CorelDraw.Graphic.22">
                  <p:embed/>
                  <p:pic>
                    <p:nvPicPr>
                      <p:cNvPr id="27" name="Объект 26">
                        <a:extLst>
                          <a:ext uri="{FF2B5EF4-FFF2-40B4-BE49-F238E27FC236}">
                            <a16:creationId xmlns:a16="http://schemas.microsoft.com/office/drawing/2014/main" id="{A2CC6456-23A5-4261-8A99-4FBAEB05F9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4996" y="8795611"/>
                        <a:ext cx="895350" cy="1135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Объект 27">
            <a:extLst>
              <a:ext uri="{FF2B5EF4-FFF2-40B4-BE49-F238E27FC236}">
                <a16:creationId xmlns:a16="http://schemas.microsoft.com/office/drawing/2014/main" id="{B2E33BB7-F3BE-470E-A11D-20F5938AAEF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6148" y="10149877"/>
          <a:ext cx="995363" cy="1135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5" name="CorelDRAW" r:id="rId7" imgW="995126" imgH="1134610" progId="CorelDraw.Graphic.22">
                  <p:embed/>
                </p:oleObj>
              </mc:Choice>
              <mc:Fallback>
                <p:oleObj name="CorelDRAW" r:id="rId7" imgW="995126" imgH="1134610" progId="CorelDraw.Graphic.22">
                  <p:embed/>
                  <p:pic>
                    <p:nvPicPr>
                      <p:cNvPr id="28" name="Объект 27">
                        <a:extLst>
                          <a:ext uri="{FF2B5EF4-FFF2-40B4-BE49-F238E27FC236}">
                            <a16:creationId xmlns:a16="http://schemas.microsoft.com/office/drawing/2014/main" id="{B2E33BB7-F3BE-470E-A11D-20F5938AAE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46148" y="10149877"/>
                        <a:ext cx="995363" cy="1135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Объект 28">
            <a:extLst>
              <a:ext uri="{FF2B5EF4-FFF2-40B4-BE49-F238E27FC236}">
                <a16:creationId xmlns:a16="http://schemas.microsoft.com/office/drawing/2014/main" id="{F3E70CED-65EE-4333-9E98-BB75E6F83B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7369" y="11617839"/>
          <a:ext cx="838200" cy="1135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6" name="CorelDRAW" r:id="rId9" imgW="837782" imgH="1135364" progId="CorelDraw.Graphic.22">
                  <p:embed/>
                </p:oleObj>
              </mc:Choice>
              <mc:Fallback>
                <p:oleObj name="CorelDRAW" r:id="rId9" imgW="837782" imgH="1135364" progId="CorelDraw.Graphic.22">
                  <p:embed/>
                  <p:pic>
                    <p:nvPicPr>
                      <p:cNvPr id="29" name="Объект 28">
                        <a:extLst>
                          <a:ext uri="{FF2B5EF4-FFF2-40B4-BE49-F238E27FC236}">
                            <a16:creationId xmlns:a16="http://schemas.microsoft.com/office/drawing/2014/main" id="{F3E70CED-65EE-4333-9E98-BB75E6F83B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67369" y="11617839"/>
                        <a:ext cx="838200" cy="1135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Объект 29">
            <a:extLst>
              <a:ext uri="{FF2B5EF4-FFF2-40B4-BE49-F238E27FC236}">
                <a16:creationId xmlns:a16="http://schemas.microsoft.com/office/drawing/2014/main" id="{F2337B5B-E062-4738-A7B1-E2000A3143D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3282" y="13079781"/>
          <a:ext cx="817563" cy="1135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7" name="CorelDRAW" r:id="rId11" imgW="817736" imgH="1134610" progId="CorelDraw.Graphic.22">
                  <p:embed/>
                </p:oleObj>
              </mc:Choice>
              <mc:Fallback>
                <p:oleObj name="CorelDRAW" r:id="rId11" imgW="817736" imgH="1134610" progId="CorelDraw.Graphic.22">
                  <p:embed/>
                  <p:pic>
                    <p:nvPicPr>
                      <p:cNvPr id="30" name="Объект 29">
                        <a:extLst>
                          <a:ext uri="{FF2B5EF4-FFF2-40B4-BE49-F238E27FC236}">
                            <a16:creationId xmlns:a16="http://schemas.microsoft.com/office/drawing/2014/main" id="{F2337B5B-E062-4738-A7B1-E2000A3143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33282" y="13079781"/>
                        <a:ext cx="817563" cy="1135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Объект 30">
            <a:extLst>
              <a:ext uri="{FF2B5EF4-FFF2-40B4-BE49-F238E27FC236}">
                <a16:creationId xmlns:a16="http://schemas.microsoft.com/office/drawing/2014/main" id="{4E39ED87-D31A-42B8-8FFC-5A73878BB27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93296" y="8867290"/>
          <a:ext cx="817563" cy="1135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8" name="CorelDRAW" r:id="rId13" imgW="817736" imgH="1134610" progId="CorelDraw.Graphic.22">
                  <p:embed/>
                </p:oleObj>
              </mc:Choice>
              <mc:Fallback>
                <p:oleObj name="CorelDRAW" r:id="rId13" imgW="817736" imgH="1134610" progId="CorelDraw.Graphic.22">
                  <p:embed/>
                  <p:pic>
                    <p:nvPicPr>
                      <p:cNvPr id="31" name="Объект 30">
                        <a:extLst>
                          <a:ext uri="{FF2B5EF4-FFF2-40B4-BE49-F238E27FC236}">
                            <a16:creationId xmlns:a16="http://schemas.microsoft.com/office/drawing/2014/main" id="{4E39ED87-D31A-42B8-8FFC-5A73878BB2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493296" y="8867290"/>
                        <a:ext cx="817563" cy="1135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Объект 31">
            <a:extLst>
              <a:ext uri="{FF2B5EF4-FFF2-40B4-BE49-F238E27FC236}">
                <a16:creationId xmlns:a16="http://schemas.microsoft.com/office/drawing/2014/main" id="{F64CA81F-B338-4DD6-A4CF-CD52F65191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81861" y="10263563"/>
          <a:ext cx="820737" cy="1135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9" name="CorelDRAW" r:id="rId15" imgW="821140" imgH="1134610" progId="CorelDraw.Graphic.22">
                  <p:embed/>
                </p:oleObj>
              </mc:Choice>
              <mc:Fallback>
                <p:oleObj name="CorelDRAW" r:id="rId15" imgW="821140" imgH="1134610" progId="CorelDraw.Graphic.22">
                  <p:embed/>
                  <p:pic>
                    <p:nvPicPr>
                      <p:cNvPr id="32" name="Объект 31">
                        <a:extLst>
                          <a:ext uri="{FF2B5EF4-FFF2-40B4-BE49-F238E27FC236}">
                            <a16:creationId xmlns:a16="http://schemas.microsoft.com/office/drawing/2014/main" id="{F64CA81F-B338-4DD6-A4CF-CD52F65191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481861" y="10263563"/>
                        <a:ext cx="820737" cy="1135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Объект 32">
            <a:extLst>
              <a:ext uri="{FF2B5EF4-FFF2-40B4-BE49-F238E27FC236}">
                <a16:creationId xmlns:a16="http://schemas.microsoft.com/office/drawing/2014/main" id="{48246037-EA67-43B4-8C71-9449AACA0DE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78214" y="11659836"/>
          <a:ext cx="847725" cy="1135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0" name="CorelDRAW" r:id="rId17" imgW="847994" imgH="1135364" progId="CorelDraw.Graphic.22">
                  <p:embed/>
                </p:oleObj>
              </mc:Choice>
              <mc:Fallback>
                <p:oleObj name="CorelDRAW" r:id="rId17" imgW="847994" imgH="1135364" progId="CorelDraw.Graphic.22">
                  <p:embed/>
                  <p:pic>
                    <p:nvPicPr>
                      <p:cNvPr id="33" name="Объект 32">
                        <a:extLst>
                          <a:ext uri="{FF2B5EF4-FFF2-40B4-BE49-F238E27FC236}">
                            <a16:creationId xmlns:a16="http://schemas.microsoft.com/office/drawing/2014/main" id="{48246037-EA67-43B4-8C71-9449AACA0D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478214" y="11659836"/>
                        <a:ext cx="847725" cy="1135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9DF293B-7EF8-4A48-882E-22AC9705D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8191-CB6F-FA48-9F70-3D81A9D7D4A0}" type="slidenum">
              <a:rPr lang="ru-RU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ru-RU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14ABC87-C33A-4688-B4E4-35928028B864}"/>
              </a:ext>
            </a:extLst>
          </p:cNvPr>
          <p:cNvSpPr txBox="1"/>
          <p:nvPr/>
        </p:nvSpPr>
        <p:spPr>
          <a:xfrm>
            <a:off x="5399881" y="13511728"/>
            <a:ext cx="47766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R="0">
              <a:lnSpc>
                <a:spcPts val="2909"/>
              </a:lnSpc>
              <a:spcBef>
                <a:spcPts val="0"/>
              </a:spcBef>
              <a:spcAft>
                <a:spcPts val="0"/>
              </a:spcAft>
              <a:defRPr sz="3000" b="1">
                <a:solidFill>
                  <a:srgbClr val="46318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i="1" dirty="0">
                <a:solidFill>
                  <a:srgbClr val="002060"/>
                </a:solidFill>
              </a:rPr>
              <a:t>Доля ЧО от общероссийского производства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ADA6E158-DD70-4B69-AC5F-161F3122B23E}"/>
              </a:ext>
            </a:extLst>
          </p:cNvPr>
          <p:cNvSpPr/>
          <p:nvPr/>
        </p:nvSpPr>
        <p:spPr>
          <a:xfrm>
            <a:off x="7206692" y="6540425"/>
            <a:ext cx="3207058" cy="1657513"/>
          </a:xfrm>
          <a:prstGeom prst="rect">
            <a:avLst/>
          </a:prstGeom>
          <a:solidFill>
            <a:srgbClr val="917F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0B0A539-CE74-482A-958A-34BAF3F37B3D}"/>
              </a:ext>
            </a:extLst>
          </p:cNvPr>
          <p:cNvSpPr txBox="1"/>
          <p:nvPr/>
        </p:nvSpPr>
        <p:spPr>
          <a:xfrm>
            <a:off x="7404107" y="6687260"/>
            <a:ext cx="26385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6 МЕСТО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 мяса</a:t>
            </a:r>
          </a:p>
        </p:txBody>
      </p:sp>
    </p:spTree>
    <p:extLst>
      <p:ext uri="{BB962C8B-B14F-4D97-AF65-F5344CB8AC3E}">
        <p14:creationId xmlns:p14="http://schemas.microsoft.com/office/powerpoint/2010/main" val="3123344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2C69D2-A0B7-0D4C-9DA5-CD4438112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799763" cy="1440021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F825BFC-D032-4D8B-9640-2F7A1FC2AE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67"/>
          <a:stretch/>
        </p:blipFill>
        <p:spPr>
          <a:xfrm>
            <a:off x="-2" y="2411413"/>
            <a:ext cx="10799763" cy="120906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C4D54B-E424-8255-4D1A-FF44BC3E48A1}"/>
              </a:ext>
            </a:extLst>
          </p:cNvPr>
          <p:cNvSpPr txBox="1"/>
          <p:nvPr/>
        </p:nvSpPr>
        <p:spPr>
          <a:xfrm>
            <a:off x="411011" y="2768061"/>
            <a:ext cx="1018804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2A9C83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RONEJC+Arial Bold"/>
              </a:rPr>
              <a:t>СИТНО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ИНВЕСТИЦИОННЫЙ ПРОЕКТ В СФЕРЕ АПК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05F42E7-FCB0-41C2-9467-9795C9F580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389" b="8609"/>
          <a:stretch/>
        </p:blipFill>
        <p:spPr>
          <a:xfrm>
            <a:off x="519113" y="4389965"/>
            <a:ext cx="9685337" cy="5695951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996F814-4926-41B1-B46B-0FAB9584610B}"/>
              </a:ext>
            </a:extLst>
          </p:cNvPr>
          <p:cNvSpPr/>
          <p:nvPr/>
        </p:nvSpPr>
        <p:spPr>
          <a:xfrm>
            <a:off x="411011" y="10399238"/>
            <a:ext cx="9793439" cy="31383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Google Shape;103;p15">
            <a:extLst>
              <a:ext uri="{FF2B5EF4-FFF2-40B4-BE49-F238E27FC236}">
                <a16:creationId xmlns:a16="http://schemas.microsoft.com/office/drawing/2014/main" id="{EAA01057-6382-4C5F-B505-912E538FE6ED}"/>
              </a:ext>
            </a:extLst>
          </p:cNvPr>
          <p:cNvSpPr txBox="1"/>
          <p:nvPr/>
        </p:nvSpPr>
        <p:spPr>
          <a:xfrm>
            <a:off x="3746147" y="10632843"/>
            <a:ext cx="6425348" cy="2023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6" tIns="34279" rIns="68576" bIns="34279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442F8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Создание репродуктора 1-го порядка по кроссам кур мясного направления продуктивности на территории Кизильского МР</a:t>
            </a:r>
          </a:p>
        </p:txBody>
      </p:sp>
      <p:sp>
        <p:nvSpPr>
          <p:cNvPr id="15" name="Google Shape;103;p15">
            <a:extLst>
              <a:ext uri="{FF2B5EF4-FFF2-40B4-BE49-F238E27FC236}">
                <a16:creationId xmlns:a16="http://schemas.microsoft.com/office/drawing/2014/main" id="{13DF5B02-0CF6-4DFD-BD1C-0D9BC1A15D3B}"/>
              </a:ext>
            </a:extLst>
          </p:cNvPr>
          <p:cNvSpPr txBox="1"/>
          <p:nvPr/>
        </p:nvSpPr>
        <p:spPr>
          <a:xfrm>
            <a:off x="930299" y="10632843"/>
            <a:ext cx="2570525" cy="1223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6" tIns="34279" rIns="68576" bIns="34279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kern="0" dirty="0">
                <a:solidFill>
                  <a:srgbClr val="442F8C"/>
                </a:solidFill>
                <a:latin typeface="Arial Black" panose="020B0A040201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4</a:t>
            </a:r>
            <a:r>
              <a:rPr lang="ru-RU" sz="2800" b="1" kern="0" noProof="0" dirty="0">
                <a:solidFill>
                  <a:srgbClr val="442F8C"/>
                </a:solidFill>
                <a:latin typeface="Arial Black" panose="020B0A040201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  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442F8C"/>
                </a:solidFill>
                <a:effectLst/>
                <a:uLnTx/>
                <a:uFillTx/>
                <a:latin typeface="Arial Black" panose="020B0A040201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млрд ₽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442F8C"/>
              </a:solidFill>
              <a:effectLst/>
              <a:uLnTx/>
              <a:uFillTx/>
              <a:latin typeface="Arial Black" panose="020B0A040201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67B198-3F31-472D-8B8A-CD0AF404F852}"/>
              </a:ext>
            </a:extLst>
          </p:cNvPr>
          <p:cNvSpPr txBox="1"/>
          <p:nvPr/>
        </p:nvSpPr>
        <p:spPr>
          <a:xfrm>
            <a:off x="828986" y="11889765"/>
            <a:ext cx="263945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000" dirty="0">
                <a:solidFill>
                  <a:schemeClr val="bg1"/>
                </a:solidFill>
                <a:highlight>
                  <a:srgbClr val="442F8C"/>
                </a:highlight>
                <a:latin typeface="Arial Black" panose="020B0A040201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2023 - 2026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F964CD1-E2D8-4555-9C39-E6A6A4884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8191-CB6F-FA48-9F70-3D81A9D7D4A0}" type="slidenum">
              <a:rPr lang="ru-RU" smtClean="0"/>
              <a:t>11</a:t>
            </a:fld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BFE36D-4150-4E65-9DF9-2E1E94077927}"/>
              </a:ext>
            </a:extLst>
          </p:cNvPr>
          <p:cNvSpPr txBox="1"/>
          <p:nvPr/>
        </p:nvSpPr>
        <p:spPr>
          <a:xfrm>
            <a:off x="828986" y="12656452"/>
            <a:ext cx="19129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ru-RU" sz="4000" b="1" dirty="0">
                <a:solidFill>
                  <a:srgbClr val="442F8C"/>
                </a:solidFill>
                <a:latin typeface="Arial Black" panose="020B0A040201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150</a:t>
            </a:r>
            <a:endParaRPr lang="ru-RU" sz="4000" b="1" dirty="0">
              <a:solidFill>
                <a:srgbClr val="442F8C"/>
              </a:solidFill>
              <a:latin typeface="Arial" panose="020B0604020202020204" pitchFamily="34" charset="0"/>
              <a:ea typeface="Montserrat ExtraBold"/>
              <a:cs typeface="Arial" panose="020B0604020202020204" pitchFamily="34" charset="0"/>
              <a:sym typeface="Montserrat ExtraBold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6F3E15-41F8-4787-8B85-6F62935F9D7D}"/>
              </a:ext>
            </a:extLst>
          </p:cNvPr>
          <p:cNvSpPr txBox="1"/>
          <p:nvPr/>
        </p:nvSpPr>
        <p:spPr>
          <a:xfrm>
            <a:off x="2037056" y="12769719"/>
            <a:ext cx="29439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ru-RU" sz="2800" b="1" dirty="0">
                <a:solidFill>
                  <a:srgbClr val="442F8C"/>
                </a:solidFill>
                <a:latin typeface="Arial" panose="020B06040202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рабочих мест</a:t>
            </a:r>
            <a:endParaRPr lang="ru-RU" sz="3600" b="1" dirty="0">
              <a:solidFill>
                <a:srgbClr val="442F8C"/>
              </a:solidFill>
              <a:latin typeface="Arial" panose="020B0604020202020204" pitchFamily="34" charset="0"/>
              <a:ea typeface="Montserrat ExtraBold"/>
              <a:cs typeface="Arial" panose="020B0604020202020204" pitchFamily="34" charset="0"/>
              <a:sym typeface="Montserrat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3676171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2C69D2-A0B7-0D4C-9DA5-CD4438112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799763" cy="1440021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F825BFC-D032-4D8B-9640-2F7A1FC2AE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67"/>
          <a:stretch/>
        </p:blipFill>
        <p:spPr>
          <a:xfrm>
            <a:off x="-2" y="2411413"/>
            <a:ext cx="10799763" cy="120906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C4D54B-E424-8255-4D1A-FF44BC3E48A1}"/>
              </a:ext>
            </a:extLst>
          </p:cNvPr>
          <p:cNvSpPr txBox="1"/>
          <p:nvPr/>
        </p:nvSpPr>
        <p:spPr>
          <a:xfrm>
            <a:off x="411011" y="2768061"/>
            <a:ext cx="101880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2A9C83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RONEJC+Arial Bold"/>
              </a:rPr>
              <a:t>ЛОГИСТИЧЕСКИЙ КОМПЛЕКС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83715591-7652-46FC-8E99-E331336FED0A}"/>
              </a:ext>
            </a:extLst>
          </p:cNvPr>
          <p:cNvSpPr/>
          <p:nvPr/>
        </p:nvSpPr>
        <p:spPr>
          <a:xfrm>
            <a:off x="258611" y="12246974"/>
            <a:ext cx="8016003" cy="1450198"/>
          </a:xfrm>
          <a:prstGeom prst="roundRect">
            <a:avLst/>
          </a:prstGeom>
          <a:solidFill>
            <a:srgbClr val="533F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290D20-2225-46AD-B1EA-231A27C189DB}"/>
              </a:ext>
            </a:extLst>
          </p:cNvPr>
          <p:cNvSpPr txBox="1"/>
          <p:nvPr/>
        </p:nvSpPr>
        <p:spPr>
          <a:xfrm>
            <a:off x="1124356" y="12496053"/>
            <a:ext cx="69978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Восточное направление «Север-Юг»</a:t>
            </a:r>
          </a:p>
          <a:p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Казахстан - Туркменистан - Иран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87828517-85B8-4E23-94B0-59778A1F99C9}"/>
              </a:ext>
            </a:extLst>
          </p:cNvPr>
          <p:cNvSpPr/>
          <p:nvPr/>
        </p:nvSpPr>
        <p:spPr>
          <a:xfrm>
            <a:off x="1557567" y="4084650"/>
            <a:ext cx="9041485" cy="1835623"/>
          </a:xfrm>
          <a:prstGeom prst="roundRect">
            <a:avLst/>
          </a:prstGeom>
          <a:solidFill>
            <a:srgbClr val="5DBC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AEAB9B-DE21-470D-B76D-1A6CD78233D3}"/>
              </a:ext>
            </a:extLst>
          </p:cNvPr>
          <p:cNvSpPr txBox="1"/>
          <p:nvPr/>
        </p:nvSpPr>
        <p:spPr>
          <a:xfrm>
            <a:off x="2567218" y="4489776"/>
            <a:ext cx="80112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Кратчайший ж/д маршрут</a:t>
            </a:r>
          </a:p>
          <a:p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ТЛК «Южноуральский» – Казахстан – Китай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0231EFDF-EE84-43EE-8278-D0BFA41BCB14}"/>
              </a:ext>
            </a:extLst>
          </p:cNvPr>
          <p:cNvSpPr/>
          <p:nvPr/>
        </p:nvSpPr>
        <p:spPr>
          <a:xfrm>
            <a:off x="635812" y="12578373"/>
            <a:ext cx="393700" cy="3937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9AAB6C4D-BE37-40F6-ABAC-2A62C0CF5A9E}"/>
              </a:ext>
            </a:extLst>
          </p:cNvPr>
          <p:cNvSpPr/>
          <p:nvPr/>
        </p:nvSpPr>
        <p:spPr>
          <a:xfrm>
            <a:off x="2026796" y="4573129"/>
            <a:ext cx="393700" cy="3937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C27E75-7300-459E-B8D8-8005F4C8CC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962" t="12013" r="11627" b="29735"/>
          <a:stretch/>
        </p:blipFill>
        <p:spPr>
          <a:xfrm>
            <a:off x="-60442" y="6184361"/>
            <a:ext cx="10860205" cy="5638291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F4C74D8-F8C4-4F89-95EE-74DB246AB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8191-CB6F-FA48-9F70-3D81A9D7D4A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055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2C69D2-A0B7-0D4C-9DA5-CD4438112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799763" cy="1440021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F825BFC-D032-4D8B-9640-2F7A1FC2AE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67"/>
          <a:stretch/>
        </p:blipFill>
        <p:spPr>
          <a:xfrm>
            <a:off x="-2" y="2411413"/>
            <a:ext cx="10799763" cy="120906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C4D54B-E424-8255-4D1A-FF44BC3E48A1}"/>
              </a:ext>
            </a:extLst>
          </p:cNvPr>
          <p:cNvSpPr txBox="1"/>
          <p:nvPr/>
        </p:nvSpPr>
        <p:spPr>
          <a:xfrm>
            <a:off x="411011" y="2768061"/>
            <a:ext cx="1018804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2A9C83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RONEJC+Arial Bold"/>
              </a:rPr>
              <a:t>ВАЙЛДБЕРРИЗ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ИНВЕСТИЦИОННЫЙ ПРОЕКТ В СФЕРЕ ЛОГИСТИКИ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996F814-4926-41B1-B46B-0FAB9584610B}"/>
              </a:ext>
            </a:extLst>
          </p:cNvPr>
          <p:cNvSpPr/>
          <p:nvPr/>
        </p:nvSpPr>
        <p:spPr>
          <a:xfrm>
            <a:off x="411011" y="9647415"/>
            <a:ext cx="9849002" cy="26806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67905D-3275-4EE0-AF8E-AA4C77BAEDB3}"/>
              </a:ext>
            </a:extLst>
          </p:cNvPr>
          <p:cNvSpPr txBox="1"/>
          <p:nvPr/>
        </p:nvSpPr>
        <p:spPr>
          <a:xfrm>
            <a:off x="602166" y="12470537"/>
            <a:ext cx="10077415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</a:pPr>
            <a:r>
              <a:rPr lang="ru-RU" sz="2800" b="1" dirty="0">
                <a:solidFill>
                  <a:srgbClr val="2A9C83"/>
                </a:solidFill>
                <a:latin typeface="Arial" panose="020B06040202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Меры поддержки:</a:t>
            </a:r>
          </a:p>
          <a:p>
            <a:pPr marL="457200" indent="-45720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2A9C83"/>
                </a:solidFill>
                <a:latin typeface="Arial" panose="020B06040202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подбор земельного участка</a:t>
            </a:r>
          </a:p>
          <a:p>
            <a:pPr marL="457200" indent="-45720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2A9C83"/>
                </a:solidFill>
                <a:latin typeface="Arial" panose="020B06040202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технологическое присоединение</a:t>
            </a:r>
            <a:endParaRPr kumimoji="0" lang="ru-RU" sz="2800" i="0" u="none" strike="noStrike" kern="1200" cap="none" spc="0" normalizeH="0" baseline="0" noProof="0" dirty="0">
              <a:ln>
                <a:noFill/>
              </a:ln>
              <a:solidFill>
                <a:srgbClr val="2A9C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E73A4E-7DA9-41D3-8B97-DBBF4351C0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95" t="9002" b="10347"/>
          <a:stretch/>
        </p:blipFill>
        <p:spPr>
          <a:xfrm>
            <a:off x="433313" y="4130190"/>
            <a:ext cx="9685338" cy="5325353"/>
          </a:xfrm>
          <a:prstGeom prst="rect">
            <a:avLst/>
          </a:prstGeom>
        </p:spPr>
      </p:pic>
      <p:sp>
        <p:nvSpPr>
          <p:cNvPr id="10" name="Google Shape;103;p15">
            <a:extLst>
              <a:ext uri="{FF2B5EF4-FFF2-40B4-BE49-F238E27FC236}">
                <a16:creationId xmlns:a16="http://schemas.microsoft.com/office/drawing/2014/main" id="{EAA01057-6382-4C5F-B505-912E538FE6ED}"/>
              </a:ext>
            </a:extLst>
          </p:cNvPr>
          <p:cNvSpPr txBox="1"/>
          <p:nvPr/>
        </p:nvSpPr>
        <p:spPr>
          <a:xfrm>
            <a:off x="4297211" y="9586154"/>
            <a:ext cx="5567514" cy="2023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6" tIns="34279" rIns="68576" bIns="34279" anchor="t" anchorCtr="0">
            <a:spAutoFit/>
          </a:bodyPr>
          <a:lstStyle/>
          <a:p>
            <a:pPr defTabSz="914400">
              <a:spcBef>
                <a:spcPts val="1800"/>
              </a:spcBef>
              <a:defRPr/>
            </a:pPr>
            <a:r>
              <a:rPr lang="ru-RU" sz="2800" b="1" dirty="0">
                <a:solidFill>
                  <a:srgbClr val="442F8C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Строительство логистического комплекса площадью 180 тыс. м². на территории Сосновского МР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442F8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" name="Google Shape;103;p15">
            <a:extLst>
              <a:ext uri="{FF2B5EF4-FFF2-40B4-BE49-F238E27FC236}">
                <a16:creationId xmlns:a16="http://schemas.microsoft.com/office/drawing/2014/main" id="{B488024C-7169-4C28-B2D5-6D93917DC41E}"/>
              </a:ext>
            </a:extLst>
          </p:cNvPr>
          <p:cNvSpPr txBox="1"/>
          <p:nvPr/>
        </p:nvSpPr>
        <p:spPr>
          <a:xfrm>
            <a:off x="853714" y="9602149"/>
            <a:ext cx="3067411" cy="1223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6" tIns="34279" rIns="68576" bIns="34279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kern="0" noProof="0" dirty="0">
                <a:solidFill>
                  <a:srgbClr val="442F8C"/>
                </a:solidFill>
                <a:latin typeface="Arial Black" panose="020B0A040201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9,5</a:t>
            </a:r>
            <a:r>
              <a:rPr lang="ru-RU" sz="2800" b="1" kern="0" noProof="0" dirty="0">
                <a:solidFill>
                  <a:srgbClr val="442F8C"/>
                </a:solidFill>
                <a:latin typeface="Arial Black" panose="020B0A040201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442F8C"/>
                </a:solidFill>
                <a:effectLst/>
                <a:uLnTx/>
                <a:uFillTx/>
                <a:latin typeface="Arial Black" panose="020B0A040201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млрд ₽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442F8C"/>
              </a:solidFill>
              <a:effectLst/>
              <a:uLnTx/>
              <a:uFillTx/>
              <a:latin typeface="Arial Black" panose="020B0A040201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1D0043-9A9A-4905-BB37-ACEE6CD45D32}"/>
              </a:ext>
            </a:extLst>
          </p:cNvPr>
          <p:cNvSpPr txBox="1"/>
          <p:nvPr/>
        </p:nvSpPr>
        <p:spPr>
          <a:xfrm>
            <a:off x="863910" y="10859071"/>
            <a:ext cx="3067411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500" dirty="0">
                <a:solidFill>
                  <a:schemeClr val="bg1"/>
                </a:solidFill>
                <a:highlight>
                  <a:srgbClr val="442F8C"/>
                </a:highlight>
                <a:latin typeface="Arial Black" panose="020B0A040201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2024 - 2029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3537BA-01D6-4659-B238-6BA40229F7DF}"/>
              </a:ext>
            </a:extLst>
          </p:cNvPr>
          <p:cNvSpPr txBox="1"/>
          <p:nvPr/>
        </p:nvSpPr>
        <p:spPr>
          <a:xfrm>
            <a:off x="853714" y="11519216"/>
            <a:ext cx="19129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ru-RU" sz="4000" b="1" dirty="0">
                <a:solidFill>
                  <a:srgbClr val="442F8C"/>
                </a:solidFill>
                <a:latin typeface="Arial Black" panose="020B0A040201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8 500</a:t>
            </a:r>
            <a:endParaRPr lang="ru-RU" sz="4000" b="1" dirty="0">
              <a:solidFill>
                <a:srgbClr val="442F8C"/>
              </a:solidFill>
              <a:latin typeface="Arial" panose="020B0604020202020204" pitchFamily="34" charset="0"/>
              <a:ea typeface="Montserrat ExtraBold"/>
              <a:cs typeface="Arial" panose="020B0604020202020204" pitchFamily="34" charset="0"/>
              <a:sym typeface="Montserrat ExtraBold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03413F-2B03-43D8-A966-FCDF8197E483}"/>
              </a:ext>
            </a:extLst>
          </p:cNvPr>
          <p:cNvSpPr txBox="1"/>
          <p:nvPr/>
        </p:nvSpPr>
        <p:spPr>
          <a:xfrm>
            <a:off x="2641639" y="11632483"/>
            <a:ext cx="29439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ru-RU" sz="2800" b="1" dirty="0">
                <a:solidFill>
                  <a:srgbClr val="442F8C"/>
                </a:solidFill>
                <a:latin typeface="Arial" panose="020B06040202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рабочих мест</a:t>
            </a:r>
            <a:endParaRPr lang="ru-RU" sz="3600" b="1" dirty="0">
              <a:solidFill>
                <a:srgbClr val="442F8C"/>
              </a:solidFill>
              <a:latin typeface="Arial" panose="020B0604020202020204" pitchFamily="34" charset="0"/>
              <a:ea typeface="Montserrat ExtraBold"/>
              <a:cs typeface="Arial" panose="020B0604020202020204" pitchFamily="34" charset="0"/>
              <a:sym typeface="Montserrat ExtraBold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4833948-EC97-49EC-A1CF-556BB2506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8191-CB6F-FA48-9F70-3D81A9D7D4A0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4047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2C69D2-A0B7-0D4C-9DA5-CD4438112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799763" cy="1440021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F825BFC-D032-4D8B-9640-2F7A1FC2AE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67"/>
          <a:stretch/>
        </p:blipFill>
        <p:spPr>
          <a:xfrm>
            <a:off x="-2" y="2411413"/>
            <a:ext cx="10799763" cy="120906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C4D54B-E424-8255-4D1A-FF44BC3E48A1}"/>
              </a:ext>
            </a:extLst>
          </p:cNvPr>
          <p:cNvSpPr txBox="1"/>
          <p:nvPr/>
        </p:nvSpPr>
        <p:spPr>
          <a:xfrm>
            <a:off x="411011" y="2768061"/>
            <a:ext cx="101880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2A9C83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RONEJC+Arial Bold"/>
              </a:rPr>
              <a:t>ТУРИЗМ</a:t>
            </a:r>
          </a:p>
        </p:txBody>
      </p:sp>
      <p:sp>
        <p:nvSpPr>
          <p:cNvPr id="10" name="Google Shape;103;p15">
            <a:extLst>
              <a:ext uri="{FF2B5EF4-FFF2-40B4-BE49-F238E27FC236}">
                <a16:creationId xmlns:a16="http://schemas.microsoft.com/office/drawing/2014/main" id="{EAA01057-6382-4C5F-B505-912E538FE6ED}"/>
              </a:ext>
            </a:extLst>
          </p:cNvPr>
          <p:cNvSpPr txBox="1"/>
          <p:nvPr/>
        </p:nvSpPr>
        <p:spPr>
          <a:xfrm>
            <a:off x="1058090" y="4041086"/>
            <a:ext cx="6294432" cy="8979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6" tIns="34279" rIns="68576" bIns="34279" anchor="t" anchorCtr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&gt; 3 000 </a:t>
            </a:r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ОЗЁР</a:t>
            </a:r>
          </a:p>
          <a:p>
            <a:r>
              <a:rPr lang="ru-RU" sz="28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 том числе лечебные:</a:t>
            </a:r>
          </a:p>
          <a:p>
            <a:r>
              <a:rPr lang="ru-RU" sz="28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грязевые, соляные</a:t>
            </a:r>
            <a:endParaRPr lang="en-US" sz="28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endParaRPr lang="ru-RU" sz="20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&gt; 3 600 </a:t>
            </a:r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РЕК</a:t>
            </a:r>
            <a:endParaRPr lang="en-US" sz="36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u-RU" sz="36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 НАЦИОНАЛЬНЫХ</a:t>
            </a:r>
          </a:p>
          <a:p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ПРИРОДНЫХ ПАРКА</a:t>
            </a:r>
            <a:endParaRPr lang="en-US" sz="36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endParaRPr lang="en-US" sz="36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 ЗАПОВЕДНИКА</a:t>
            </a:r>
            <a:endParaRPr lang="en-US" sz="36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endParaRPr lang="ru-RU" sz="36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АРХЕОЛОГИЧЕСКИЕ</a:t>
            </a:r>
          </a:p>
          <a:p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ПАМЯТНИКИ МИРОВОГО ЗНАЧЕНИЯ</a:t>
            </a:r>
            <a:endParaRPr lang="en-US" sz="36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endParaRPr lang="ru-RU" sz="36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r>
              <a:rPr lang="ru-RU" sz="36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УРАЛЬСКИЕ ГОРЫ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anose="020B0A040201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4" name="Блок-схема: узел 3">
            <a:extLst>
              <a:ext uri="{FF2B5EF4-FFF2-40B4-BE49-F238E27FC236}">
                <a16:creationId xmlns:a16="http://schemas.microsoft.com/office/drawing/2014/main" id="{07012D16-0694-4287-878B-196D07E75B92}"/>
              </a:ext>
            </a:extLst>
          </p:cNvPr>
          <p:cNvSpPr/>
          <p:nvPr/>
        </p:nvSpPr>
        <p:spPr>
          <a:xfrm>
            <a:off x="549222" y="4227118"/>
            <a:ext cx="258498" cy="266194"/>
          </a:xfrm>
          <a:prstGeom prst="flowChartConnector">
            <a:avLst/>
          </a:prstGeom>
          <a:solidFill>
            <a:srgbClr val="5DBC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Блок-схема: узел 11">
            <a:extLst>
              <a:ext uri="{FF2B5EF4-FFF2-40B4-BE49-F238E27FC236}">
                <a16:creationId xmlns:a16="http://schemas.microsoft.com/office/drawing/2014/main" id="{25B0EB3A-E6B1-4B1D-BE92-A041BB7EBD23}"/>
              </a:ext>
            </a:extLst>
          </p:cNvPr>
          <p:cNvSpPr/>
          <p:nvPr/>
        </p:nvSpPr>
        <p:spPr>
          <a:xfrm>
            <a:off x="549222" y="5900960"/>
            <a:ext cx="258498" cy="266194"/>
          </a:xfrm>
          <a:prstGeom prst="flowChartConnector">
            <a:avLst/>
          </a:prstGeom>
          <a:solidFill>
            <a:srgbClr val="5DBC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>
            <a:extLst>
              <a:ext uri="{FF2B5EF4-FFF2-40B4-BE49-F238E27FC236}">
                <a16:creationId xmlns:a16="http://schemas.microsoft.com/office/drawing/2014/main" id="{BA447A67-65AA-4464-896C-0641338E6A13}"/>
              </a:ext>
            </a:extLst>
          </p:cNvPr>
          <p:cNvSpPr/>
          <p:nvPr/>
        </p:nvSpPr>
        <p:spPr>
          <a:xfrm>
            <a:off x="549222" y="7038104"/>
            <a:ext cx="258498" cy="266194"/>
          </a:xfrm>
          <a:prstGeom prst="flowChartConnector">
            <a:avLst/>
          </a:prstGeom>
          <a:solidFill>
            <a:srgbClr val="5DBC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узел 15">
            <a:extLst>
              <a:ext uri="{FF2B5EF4-FFF2-40B4-BE49-F238E27FC236}">
                <a16:creationId xmlns:a16="http://schemas.microsoft.com/office/drawing/2014/main" id="{C20317CF-7B64-4566-9CE1-6F405FF3902B}"/>
              </a:ext>
            </a:extLst>
          </p:cNvPr>
          <p:cNvSpPr/>
          <p:nvPr/>
        </p:nvSpPr>
        <p:spPr>
          <a:xfrm>
            <a:off x="549222" y="8685917"/>
            <a:ext cx="258498" cy="266194"/>
          </a:xfrm>
          <a:prstGeom prst="flowChartConnector">
            <a:avLst/>
          </a:prstGeom>
          <a:solidFill>
            <a:srgbClr val="5DBC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узел 16">
            <a:extLst>
              <a:ext uri="{FF2B5EF4-FFF2-40B4-BE49-F238E27FC236}">
                <a16:creationId xmlns:a16="http://schemas.microsoft.com/office/drawing/2014/main" id="{56D3CD29-791D-46F3-98EA-73448AFE6A29}"/>
              </a:ext>
            </a:extLst>
          </p:cNvPr>
          <p:cNvSpPr/>
          <p:nvPr/>
        </p:nvSpPr>
        <p:spPr>
          <a:xfrm>
            <a:off x="549222" y="9785676"/>
            <a:ext cx="258498" cy="266194"/>
          </a:xfrm>
          <a:prstGeom prst="flowChartConnector">
            <a:avLst/>
          </a:prstGeom>
          <a:solidFill>
            <a:srgbClr val="5DBC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Блок-схема: узел 17">
            <a:extLst>
              <a:ext uri="{FF2B5EF4-FFF2-40B4-BE49-F238E27FC236}">
                <a16:creationId xmlns:a16="http://schemas.microsoft.com/office/drawing/2014/main" id="{7F242275-EA89-487D-9784-49E5E631D5E9}"/>
              </a:ext>
            </a:extLst>
          </p:cNvPr>
          <p:cNvSpPr/>
          <p:nvPr/>
        </p:nvSpPr>
        <p:spPr>
          <a:xfrm>
            <a:off x="539750" y="11953228"/>
            <a:ext cx="258498" cy="266194"/>
          </a:xfrm>
          <a:prstGeom prst="flowChartConnector">
            <a:avLst/>
          </a:prstGeom>
          <a:solidFill>
            <a:srgbClr val="5DBC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B448E0-6F9B-4901-BD9A-435F59634C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02" r="21497"/>
          <a:stretch/>
        </p:blipFill>
        <p:spPr>
          <a:xfrm>
            <a:off x="7767207" y="8818882"/>
            <a:ext cx="2350053" cy="22673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411F54-193C-4B95-833A-8627156458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178" r="8418"/>
          <a:stretch/>
        </p:blipFill>
        <p:spPr>
          <a:xfrm>
            <a:off x="7744974" y="6403913"/>
            <a:ext cx="2394521" cy="22673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6546AD-2335-4342-92FD-D0E41D099C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248"/>
          <a:stretch/>
        </p:blipFill>
        <p:spPr>
          <a:xfrm>
            <a:off x="7717046" y="3906898"/>
            <a:ext cx="2422449" cy="23494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765641-115D-4B42-9B03-6EF19EDEA8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6081"/>
          <a:stretch/>
        </p:blipFill>
        <p:spPr>
          <a:xfrm>
            <a:off x="7767206" y="11233851"/>
            <a:ext cx="2318843" cy="2287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3D6F156D-C706-46D9-B755-319D55825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8191-CB6F-FA48-9F70-3D81A9D7D4A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5851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2C69D2-A0B7-0D4C-9DA5-CD4438112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799763" cy="1440021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F825BFC-D032-4D8B-9640-2F7A1FC2AE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67"/>
          <a:stretch/>
        </p:blipFill>
        <p:spPr>
          <a:xfrm>
            <a:off x="-2" y="2411413"/>
            <a:ext cx="10799763" cy="120906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C4D54B-E424-8255-4D1A-FF44BC3E48A1}"/>
              </a:ext>
            </a:extLst>
          </p:cNvPr>
          <p:cNvSpPr txBox="1"/>
          <p:nvPr/>
        </p:nvSpPr>
        <p:spPr>
          <a:xfrm>
            <a:off x="411011" y="2768061"/>
            <a:ext cx="101880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2A9C83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RONEJC+Arial Bold"/>
              </a:rPr>
              <a:t>ГЛК АДЖИГАРДАК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ИНВЕСТИЦИОННЫЙ ПРОЕКТ В СФЕРЕ ТУРИЗМА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996F814-4926-41B1-B46B-0FAB9584610B}"/>
              </a:ext>
            </a:extLst>
          </p:cNvPr>
          <p:cNvSpPr/>
          <p:nvPr/>
        </p:nvSpPr>
        <p:spPr>
          <a:xfrm>
            <a:off x="582214" y="9778688"/>
            <a:ext cx="9621045" cy="28098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67905D-3275-4EE0-AF8E-AA4C77BAEDB3}"/>
              </a:ext>
            </a:extLst>
          </p:cNvPr>
          <p:cNvSpPr txBox="1"/>
          <p:nvPr/>
        </p:nvSpPr>
        <p:spPr>
          <a:xfrm>
            <a:off x="742485" y="12833388"/>
            <a:ext cx="87137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2A9C83"/>
                </a:solidFill>
                <a:latin typeface="Arial" panose="020B06040202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Меры поддержки: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2A9C83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 ExtraBold"/>
              </a:rPr>
              <a:t>выделение земли</a:t>
            </a:r>
            <a:r>
              <a:rPr lang="ru-RU" sz="2800" b="1" dirty="0">
                <a:solidFill>
                  <a:srgbClr val="2A9C83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 ExtraBold"/>
              </a:rPr>
              <a:t> </a:t>
            </a:r>
            <a:r>
              <a:rPr lang="ru-RU" sz="2800" dirty="0">
                <a:solidFill>
                  <a:srgbClr val="2A9C83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 ExtraBold"/>
              </a:rPr>
              <a:t>без торгов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2A9C83"/>
                </a:solidFill>
                <a:latin typeface="Arial" panose="020B06040202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технологическое присоединение</a:t>
            </a:r>
            <a:endParaRPr kumimoji="0" lang="ru-RU" sz="2800" i="0" u="none" strike="noStrike" kern="1200" cap="none" spc="0" normalizeH="0" baseline="0" noProof="0" dirty="0">
              <a:ln>
                <a:noFill/>
              </a:ln>
              <a:solidFill>
                <a:srgbClr val="2A9C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00BD849-021C-4C13-B944-26806D5EB8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115588"/>
            <a:ext cx="9705975" cy="545910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3;p15">
            <a:extLst>
              <a:ext uri="{FF2B5EF4-FFF2-40B4-BE49-F238E27FC236}">
                <a16:creationId xmlns:a16="http://schemas.microsoft.com/office/drawing/2014/main" id="{EAA01057-6382-4C5F-B505-912E538FE6ED}"/>
              </a:ext>
            </a:extLst>
          </p:cNvPr>
          <p:cNvSpPr txBox="1"/>
          <p:nvPr/>
        </p:nvSpPr>
        <p:spPr>
          <a:xfrm>
            <a:off x="4142198" y="9984230"/>
            <a:ext cx="6054729" cy="2254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6" tIns="34279" rIns="68576" bIns="34279" anchor="t" anchorCtr="0">
            <a:spAutoFit/>
          </a:bodyPr>
          <a:lstStyle/>
          <a:p>
            <a:pPr>
              <a:spcBef>
                <a:spcPts val="1800"/>
              </a:spcBef>
            </a:pPr>
            <a:r>
              <a:rPr lang="ru-RU" sz="2800" b="1" dirty="0">
                <a:solidFill>
                  <a:srgbClr val="442F8C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Строительство всесезонного курорта «</a:t>
            </a:r>
            <a:r>
              <a:rPr lang="ru-RU" sz="2800" b="1" dirty="0" err="1">
                <a:solidFill>
                  <a:srgbClr val="442F8C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Аджигардак</a:t>
            </a:r>
            <a:r>
              <a:rPr lang="ru-RU" sz="2800" b="1" dirty="0">
                <a:solidFill>
                  <a:srgbClr val="442F8C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» на территории Ашинского МР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442F8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" name="Google Shape;103;p15">
            <a:extLst>
              <a:ext uri="{FF2B5EF4-FFF2-40B4-BE49-F238E27FC236}">
                <a16:creationId xmlns:a16="http://schemas.microsoft.com/office/drawing/2014/main" id="{6FF8FDC4-9075-4A5B-9572-EBC7D577C80A}"/>
              </a:ext>
            </a:extLst>
          </p:cNvPr>
          <p:cNvSpPr txBox="1"/>
          <p:nvPr/>
        </p:nvSpPr>
        <p:spPr>
          <a:xfrm>
            <a:off x="828501" y="9753524"/>
            <a:ext cx="3067411" cy="1223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6" tIns="34279" rIns="68576" bIns="34279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kern="0" noProof="0" dirty="0">
                <a:solidFill>
                  <a:srgbClr val="442F8C"/>
                </a:solidFill>
                <a:latin typeface="Arial Black" panose="020B0A040201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20</a:t>
            </a:r>
            <a:r>
              <a:rPr lang="ru-RU" sz="2800" b="1" kern="0" noProof="0" dirty="0">
                <a:solidFill>
                  <a:srgbClr val="442F8C"/>
                </a:solidFill>
                <a:latin typeface="Arial Black" panose="020B0A040201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 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442F8C"/>
                </a:solidFill>
                <a:effectLst/>
                <a:uLnTx/>
                <a:uFillTx/>
                <a:latin typeface="Arial Black" panose="020B0A040201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млрд ₽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442F8C"/>
              </a:solidFill>
              <a:effectLst/>
              <a:uLnTx/>
              <a:uFillTx/>
              <a:latin typeface="Arial Black" panose="020B0A040201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9CB117-8C5F-4E58-B6B5-C7F5DA8FF692}"/>
              </a:ext>
            </a:extLst>
          </p:cNvPr>
          <p:cNvSpPr txBox="1"/>
          <p:nvPr/>
        </p:nvSpPr>
        <p:spPr>
          <a:xfrm>
            <a:off x="783680" y="10976914"/>
            <a:ext cx="3067411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500" dirty="0">
                <a:solidFill>
                  <a:schemeClr val="bg1"/>
                </a:solidFill>
                <a:highlight>
                  <a:srgbClr val="442F8C"/>
                </a:highlight>
                <a:latin typeface="Arial Black" panose="020B0A040201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2023 - 2028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4A328C-B172-4B92-9028-FC46A4EBC15C}"/>
              </a:ext>
            </a:extLst>
          </p:cNvPr>
          <p:cNvSpPr txBox="1"/>
          <p:nvPr/>
        </p:nvSpPr>
        <p:spPr>
          <a:xfrm>
            <a:off x="813369" y="11714356"/>
            <a:ext cx="13553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ru-RU" sz="4000" b="1" dirty="0">
                <a:solidFill>
                  <a:srgbClr val="442F8C"/>
                </a:solidFill>
                <a:latin typeface="Arial Black" panose="020B0A040201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570</a:t>
            </a:r>
            <a:endParaRPr lang="ru-RU" sz="4000" b="1" dirty="0">
              <a:solidFill>
                <a:srgbClr val="442F8C"/>
              </a:solidFill>
              <a:latin typeface="Arial" panose="020B0604020202020204" pitchFamily="34" charset="0"/>
              <a:ea typeface="Montserrat ExtraBold"/>
              <a:cs typeface="Arial" panose="020B0604020202020204" pitchFamily="34" charset="0"/>
              <a:sym typeface="Montserrat ExtraBold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981B1B-3CC0-4ADD-BAD0-E564DB3126CC}"/>
              </a:ext>
            </a:extLst>
          </p:cNvPr>
          <p:cNvSpPr txBox="1"/>
          <p:nvPr/>
        </p:nvSpPr>
        <p:spPr>
          <a:xfrm>
            <a:off x="1969186" y="11849325"/>
            <a:ext cx="29439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ru-RU" sz="2800" b="1" dirty="0">
                <a:solidFill>
                  <a:srgbClr val="442F8C"/>
                </a:solidFill>
                <a:latin typeface="Arial" panose="020B06040202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рабочих мест</a:t>
            </a:r>
            <a:endParaRPr lang="ru-RU" sz="3600" b="1" dirty="0">
              <a:solidFill>
                <a:srgbClr val="442F8C"/>
              </a:solidFill>
              <a:latin typeface="Arial" panose="020B0604020202020204" pitchFamily="34" charset="0"/>
              <a:ea typeface="Montserrat ExtraBold"/>
              <a:cs typeface="Arial" panose="020B0604020202020204" pitchFamily="34" charset="0"/>
              <a:sym typeface="Montserrat ExtraBold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DBD22BC-781F-4F1C-B122-F3931DA79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8191-CB6F-FA48-9F70-3D81A9D7D4A0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2851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2C69D2-A0B7-0D4C-9DA5-CD4438112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799763" cy="1440021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F825BFC-D032-4D8B-9640-2F7A1FC2AE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67"/>
          <a:stretch/>
        </p:blipFill>
        <p:spPr>
          <a:xfrm>
            <a:off x="-2" y="2411413"/>
            <a:ext cx="10799763" cy="12090671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C4D54B-E424-8255-4D1A-FF44BC3E48A1}"/>
              </a:ext>
            </a:extLst>
          </p:cNvPr>
          <p:cNvSpPr txBox="1"/>
          <p:nvPr/>
        </p:nvSpPr>
        <p:spPr>
          <a:xfrm>
            <a:off x="411011" y="2768061"/>
            <a:ext cx="101880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2A9C83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RONEJC+Arial Bold"/>
              </a:rPr>
              <a:t>ПРИТЯЖЕНИЕ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ИНВЕСТИЦИОННЫЙ ПРОЕКТ В СФЕРЕ СОЦ-КУЛЬТ-БЫТА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DF8CE5-8659-4A30-B624-7610A2F73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307" y="4149414"/>
            <a:ext cx="5773298" cy="25640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F81724-75DB-4FF1-BC6D-794AABDC81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5885" y="6963419"/>
            <a:ext cx="4605905" cy="23066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69D82E-328A-4D2C-BD01-B9ED21CB90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754" y="6898465"/>
            <a:ext cx="4595068" cy="30633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FDDE004-6BF8-466F-BB32-E1E645B966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2884" y="4182804"/>
            <a:ext cx="3390902" cy="2545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19DBF27-18DE-4F6D-830F-6DF4FAF4720E}"/>
              </a:ext>
            </a:extLst>
          </p:cNvPr>
          <p:cNvSpPr/>
          <p:nvPr/>
        </p:nvSpPr>
        <p:spPr>
          <a:xfrm>
            <a:off x="477308" y="10094099"/>
            <a:ext cx="9733094" cy="26344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Google Shape;103;p15">
            <a:extLst>
              <a:ext uri="{FF2B5EF4-FFF2-40B4-BE49-F238E27FC236}">
                <a16:creationId xmlns:a16="http://schemas.microsoft.com/office/drawing/2014/main" id="{66FCB60A-0426-491D-811D-8E3A9D8ACAE2}"/>
              </a:ext>
            </a:extLst>
          </p:cNvPr>
          <p:cNvSpPr txBox="1"/>
          <p:nvPr/>
        </p:nvSpPr>
        <p:spPr>
          <a:xfrm>
            <a:off x="4155673" y="10137456"/>
            <a:ext cx="6054729" cy="1592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6" tIns="34279" rIns="68576" bIns="34279" anchor="t" anchorCtr="0">
            <a:spAutoFit/>
          </a:bodyPr>
          <a:lstStyle/>
          <a:p>
            <a:pPr>
              <a:spcBef>
                <a:spcPts val="1800"/>
              </a:spcBef>
            </a:pPr>
            <a:r>
              <a:rPr lang="ru-RU" sz="2800" b="1" dirty="0">
                <a:solidFill>
                  <a:srgbClr val="442F8C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Создание городского курорта площадью 400 га на территории Магнитогорского ГО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442F8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21" name="Google Shape;103;p15">
            <a:extLst>
              <a:ext uri="{FF2B5EF4-FFF2-40B4-BE49-F238E27FC236}">
                <a16:creationId xmlns:a16="http://schemas.microsoft.com/office/drawing/2014/main" id="{6558B618-D42F-42ED-83D2-D7E68B882BB6}"/>
              </a:ext>
            </a:extLst>
          </p:cNvPr>
          <p:cNvSpPr txBox="1"/>
          <p:nvPr/>
        </p:nvSpPr>
        <p:spPr>
          <a:xfrm>
            <a:off x="884649" y="9960286"/>
            <a:ext cx="3067411" cy="1223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6" tIns="34279" rIns="68576" bIns="34279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kern="0" noProof="0" dirty="0">
                <a:solidFill>
                  <a:srgbClr val="442F8C"/>
                </a:solidFill>
                <a:latin typeface="Arial Black" panose="020B0A040201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25</a:t>
            </a:r>
            <a:r>
              <a:rPr lang="ru-RU" sz="2800" b="1" kern="0" noProof="0" dirty="0">
                <a:solidFill>
                  <a:srgbClr val="442F8C"/>
                </a:solidFill>
                <a:latin typeface="Arial Black" panose="020B0A040201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  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442F8C"/>
                </a:solidFill>
                <a:effectLst/>
                <a:uLnTx/>
                <a:uFillTx/>
                <a:latin typeface="Arial Black" panose="020B0A040201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млрд ₽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442F8C"/>
              </a:solidFill>
              <a:effectLst/>
              <a:uLnTx/>
              <a:uFillTx/>
              <a:latin typeface="Arial Black" panose="020B0A040201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7CDD426-23C1-4C77-BF91-9FA1C73141AC}"/>
              </a:ext>
            </a:extLst>
          </p:cNvPr>
          <p:cNvSpPr txBox="1"/>
          <p:nvPr/>
        </p:nvSpPr>
        <p:spPr>
          <a:xfrm>
            <a:off x="702607" y="12817683"/>
            <a:ext cx="924655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2A9C83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 ExtraBold"/>
              </a:rPr>
              <a:t>Меры поддержки: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err="1">
                <a:solidFill>
                  <a:srgbClr val="2A9C83"/>
                </a:solidFill>
                <a:latin typeface="Arial" panose="020B06040202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ПИПы</a:t>
            </a:r>
            <a:endParaRPr lang="ru-RU" sz="2800" dirty="0">
              <a:solidFill>
                <a:srgbClr val="2A9C83"/>
              </a:solidFill>
              <a:latin typeface="Arial" panose="020B0604020202020204" pitchFamily="34" charset="0"/>
              <a:ea typeface="Montserrat ExtraBold"/>
              <a:cs typeface="Arial" panose="020B0604020202020204" pitchFamily="34" charset="0"/>
              <a:sym typeface="Montserrat ExtraBold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2A9C83"/>
                </a:solidFill>
                <a:latin typeface="Arial" panose="020B06040202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строительство дороги</a:t>
            </a:r>
            <a:endParaRPr kumimoji="0" lang="ru-RU" sz="2800" i="0" u="none" strike="noStrike" kern="1200" cap="none" spc="0" normalizeH="0" baseline="0" noProof="0" dirty="0">
              <a:ln>
                <a:noFill/>
              </a:ln>
              <a:solidFill>
                <a:srgbClr val="2A9C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3F9F94-351E-4310-8D09-DC0E3B87A031}"/>
              </a:ext>
            </a:extLst>
          </p:cNvPr>
          <p:cNvSpPr txBox="1"/>
          <p:nvPr/>
        </p:nvSpPr>
        <p:spPr>
          <a:xfrm>
            <a:off x="828985" y="11198402"/>
            <a:ext cx="3067411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500" dirty="0">
                <a:solidFill>
                  <a:schemeClr val="bg1"/>
                </a:solidFill>
                <a:highlight>
                  <a:srgbClr val="442F8C"/>
                </a:highlight>
                <a:latin typeface="Arial Black" panose="020B0A040201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2021 - 2027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C7EE87-DE5B-40DE-B8FF-689E66D036DD}"/>
              </a:ext>
            </a:extLst>
          </p:cNvPr>
          <p:cNvSpPr txBox="1"/>
          <p:nvPr/>
        </p:nvSpPr>
        <p:spPr>
          <a:xfrm>
            <a:off x="828985" y="11883430"/>
            <a:ext cx="19129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ru-RU" sz="4000" b="1" dirty="0">
                <a:solidFill>
                  <a:srgbClr val="442F8C"/>
                </a:solidFill>
                <a:latin typeface="Arial Black" panose="020B0A040201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1 500</a:t>
            </a:r>
            <a:endParaRPr lang="ru-RU" sz="4000" b="1" dirty="0">
              <a:solidFill>
                <a:srgbClr val="442F8C"/>
              </a:solidFill>
              <a:latin typeface="Arial" panose="020B0604020202020204" pitchFamily="34" charset="0"/>
              <a:ea typeface="Montserrat ExtraBold"/>
              <a:cs typeface="Arial" panose="020B0604020202020204" pitchFamily="34" charset="0"/>
              <a:sym typeface="Montserrat ExtraBold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A8A372-B911-45E4-BA73-8401C655BF86}"/>
              </a:ext>
            </a:extLst>
          </p:cNvPr>
          <p:cNvSpPr txBox="1"/>
          <p:nvPr/>
        </p:nvSpPr>
        <p:spPr>
          <a:xfrm>
            <a:off x="2542362" y="11996097"/>
            <a:ext cx="29439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ru-RU" sz="2800" b="1" dirty="0">
                <a:solidFill>
                  <a:srgbClr val="442F8C"/>
                </a:solidFill>
                <a:latin typeface="Arial" panose="020B06040202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рабочих мест</a:t>
            </a:r>
            <a:endParaRPr lang="ru-RU" sz="3600" b="1" dirty="0">
              <a:solidFill>
                <a:srgbClr val="442F8C"/>
              </a:solidFill>
              <a:latin typeface="Arial" panose="020B0604020202020204" pitchFamily="34" charset="0"/>
              <a:ea typeface="Montserrat ExtraBold"/>
              <a:cs typeface="Arial" panose="020B0604020202020204" pitchFamily="34" charset="0"/>
              <a:sym typeface="Montserrat ExtraBold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85B6A6E-D195-4CFB-9563-BDC1E55B7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8191-CB6F-FA48-9F70-3D81A9D7D4A0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06696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2C69D2-A0B7-0D4C-9DA5-CD4438112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799763" cy="1440021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F825BFC-D032-4D8B-9640-2F7A1FC2AE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67"/>
          <a:stretch/>
        </p:blipFill>
        <p:spPr>
          <a:xfrm>
            <a:off x="-2" y="2411413"/>
            <a:ext cx="10799763" cy="120906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C4D54B-E424-8255-4D1A-FF44BC3E48A1}"/>
              </a:ext>
            </a:extLst>
          </p:cNvPr>
          <p:cNvSpPr txBox="1"/>
          <p:nvPr/>
        </p:nvSpPr>
        <p:spPr>
          <a:xfrm>
            <a:off x="411011" y="2463261"/>
            <a:ext cx="1018804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2A9C83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RONEJC+Arial Bold"/>
              </a:rPr>
              <a:t>СИНАРА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ИНВЕСТИЦИОННЫЙ ПРОЕКТ В СФЕРЕ ТРАНСПОРТА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996F814-4926-41B1-B46B-0FAB9584610B}"/>
              </a:ext>
            </a:extLst>
          </p:cNvPr>
          <p:cNvSpPr/>
          <p:nvPr/>
        </p:nvSpPr>
        <p:spPr>
          <a:xfrm>
            <a:off x="473211" y="9705764"/>
            <a:ext cx="9853336" cy="26128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67905D-3275-4EE0-AF8E-AA4C77BAEDB3}"/>
              </a:ext>
            </a:extLst>
          </p:cNvPr>
          <p:cNvSpPr txBox="1"/>
          <p:nvPr/>
        </p:nvSpPr>
        <p:spPr>
          <a:xfrm>
            <a:off x="561546" y="12318628"/>
            <a:ext cx="983153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2A9C83"/>
                </a:solidFill>
                <a:latin typeface="Arial" panose="020B06040202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Меры поддержки: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2A9C83"/>
                </a:solidFill>
                <a:latin typeface="Arial" panose="020B06040202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концессионное соглашение с Правительством ЧО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2A9C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земельный участок для создания троллейбусной инфраструктуры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C7363D-2BCA-438B-BB43-1E340C0DAE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0" y="3866230"/>
            <a:ext cx="9685338" cy="5755714"/>
          </a:xfrm>
          <a:prstGeom prst="rect">
            <a:avLst/>
          </a:prstGeom>
        </p:spPr>
      </p:pic>
      <p:sp>
        <p:nvSpPr>
          <p:cNvPr id="15" name="Google Shape;103;p15">
            <a:extLst>
              <a:ext uri="{FF2B5EF4-FFF2-40B4-BE49-F238E27FC236}">
                <a16:creationId xmlns:a16="http://schemas.microsoft.com/office/drawing/2014/main" id="{CA7B53A8-59F6-43A6-A94F-1279AB589FE2}"/>
              </a:ext>
            </a:extLst>
          </p:cNvPr>
          <p:cNvSpPr txBox="1"/>
          <p:nvPr/>
        </p:nvSpPr>
        <p:spPr>
          <a:xfrm>
            <a:off x="571044" y="9601437"/>
            <a:ext cx="3496851" cy="1069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6" tIns="34279" rIns="68576" bIns="34279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000" b="1" kern="0" noProof="0" dirty="0">
                <a:solidFill>
                  <a:srgbClr val="442F8C"/>
                </a:solidFill>
                <a:latin typeface="Arial Black" panose="020B0A040201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11,2</a:t>
            </a:r>
            <a:r>
              <a:rPr lang="ru-RU" sz="2800" b="1" kern="0" noProof="0" dirty="0">
                <a:solidFill>
                  <a:srgbClr val="442F8C"/>
                </a:solidFill>
                <a:latin typeface="Arial Black" panose="020B0A040201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442F8C"/>
                </a:solidFill>
                <a:effectLst/>
                <a:uLnTx/>
                <a:uFillTx/>
                <a:latin typeface="Arial Black" panose="020B0A040201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млрд ₽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442F8C"/>
              </a:solidFill>
              <a:effectLst/>
              <a:uLnTx/>
              <a:uFillTx/>
              <a:latin typeface="Arial Black" panose="020B0A040201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" name="Google Shape;103;p15">
            <a:extLst>
              <a:ext uri="{FF2B5EF4-FFF2-40B4-BE49-F238E27FC236}">
                <a16:creationId xmlns:a16="http://schemas.microsoft.com/office/drawing/2014/main" id="{EAA01057-6382-4C5F-B505-912E538FE6ED}"/>
              </a:ext>
            </a:extLst>
          </p:cNvPr>
          <p:cNvSpPr txBox="1"/>
          <p:nvPr/>
        </p:nvSpPr>
        <p:spPr>
          <a:xfrm>
            <a:off x="4165728" y="9962154"/>
            <a:ext cx="5969789" cy="1361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6" tIns="34279" rIns="68576" bIns="34279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solidFill>
                  <a:srgbClr val="442F8C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Модернизация инфраструктуры общественного транспорта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solidFill>
                  <a:srgbClr val="442F8C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в г. Челябинск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442F8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FEE1F6-0E21-4391-B05D-0E565C85FC12}"/>
              </a:ext>
            </a:extLst>
          </p:cNvPr>
          <p:cNvSpPr txBox="1"/>
          <p:nvPr/>
        </p:nvSpPr>
        <p:spPr>
          <a:xfrm>
            <a:off x="659613" y="10731814"/>
            <a:ext cx="3067411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500" dirty="0">
                <a:solidFill>
                  <a:schemeClr val="bg1"/>
                </a:solidFill>
                <a:highlight>
                  <a:srgbClr val="442F8C"/>
                </a:highlight>
                <a:latin typeface="Arial Black" panose="020B0A040201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2021 - 2024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E1670F-7D45-4E19-AF98-A778B0057E9E}"/>
              </a:ext>
            </a:extLst>
          </p:cNvPr>
          <p:cNvSpPr txBox="1"/>
          <p:nvPr/>
        </p:nvSpPr>
        <p:spPr>
          <a:xfrm>
            <a:off x="659613" y="11375489"/>
            <a:ext cx="153379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ru-RU" sz="4000" b="1" dirty="0">
                <a:solidFill>
                  <a:srgbClr val="442F8C"/>
                </a:solidFill>
                <a:latin typeface="Arial Black" panose="020B0A040201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207</a:t>
            </a:r>
            <a:endParaRPr lang="ru-RU" sz="4000" b="1" dirty="0">
              <a:solidFill>
                <a:srgbClr val="442F8C"/>
              </a:solidFill>
              <a:latin typeface="Arial" panose="020B0604020202020204" pitchFamily="34" charset="0"/>
              <a:ea typeface="Montserrat ExtraBold"/>
              <a:cs typeface="Arial" panose="020B0604020202020204" pitchFamily="34" charset="0"/>
              <a:sym typeface="Montserrat ExtraBold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040B55-BB62-4862-A951-271F83DC757F}"/>
              </a:ext>
            </a:extLst>
          </p:cNvPr>
          <p:cNvSpPr txBox="1"/>
          <p:nvPr/>
        </p:nvSpPr>
        <p:spPr>
          <a:xfrm>
            <a:off x="1860038" y="11510458"/>
            <a:ext cx="29439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ru-RU" sz="2800" b="1" dirty="0">
                <a:solidFill>
                  <a:srgbClr val="442F8C"/>
                </a:solidFill>
                <a:latin typeface="Arial" panose="020B06040202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рабочих мест</a:t>
            </a:r>
            <a:endParaRPr lang="ru-RU" sz="3600" b="1" dirty="0">
              <a:solidFill>
                <a:srgbClr val="442F8C"/>
              </a:solidFill>
              <a:latin typeface="Arial" panose="020B0604020202020204" pitchFamily="34" charset="0"/>
              <a:ea typeface="Montserrat ExtraBold"/>
              <a:cs typeface="Arial" panose="020B0604020202020204" pitchFamily="34" charset="0"/>
              <a:sym typeface="Montserrat ExtraBold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1E06ECB-923B-4630-86CE-F197792F2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8191-CB6F-FA48-9F70-3D81A9D7D4A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1808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2C69D2-A0B7-0D4C-9DA5-CD4438112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799763" cy="1440021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F825BFC-D032-4D8B-9640-2F7A1FC2AE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67"/>
          <a:stretch/>
        </p:blipFill>
        <p:spPr>
          <a:xfrm>
            <a:off x="-2" y="2411413"/>
            <a:ext cx="10799763" cy="120906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C4D54B-E424-8255-4D1A-FF44BC3E48A1}"/>
              </a:ext>
            </a:extLst>
          </p:cNvPr>
          <p:cNvSpPr txBox="1"/>
          <p:nvPr/>
        </p:nvSpPr>
        <p:spPr>
          <a:xfrm>
            <a:off x="453225" y="2898891"/>
            <a:ext cx="101880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2A9C83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RONEJC+Arial Bold"/>
              </a:rPr>
              <a:t>5 ТЕРРИТОРИЙ ОПЕРЕЖАЮЩЕГО РАЗВИТИЯ</a:t>
            </a:r>
            <a:endParaRPr lang="ru-RU" sz="4400" b="1" dirty="0">
              <a:solidFill>
                <a:srgbClr val="2A9C83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RONEJC+Arial Bold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29D1F0-5969-41F4-B2E7-9C3FEFFC71F6}"/>
              </a:ext>
            </a:extLst>
          </p:cNvPr>
          <p:cNvSpPr txBox="1"/>
          <p:nvPr/>
        </p:nvSpPr>
        <p:spPr>
          <a:xfrm>
            <a:off x="953481" y="7968823"/>
            <a:ext cx="274947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dirty="0">
                <a:solidFill>
                  <a:srgbClr val="917FD3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49</a:t>
            </a:r>
          </a:p>
          <a:p>
            <a:r>
              <a:rPr lang="ru-RU" sz="2800" dirty="0">
                <a:solidFill>
                  <a:srgbClr val="917FD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резидентов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0C2B96-107F-47D2-A536-AA1617F0D2A9}"/>
              </a:ext>
            </a:extLst>
          </p:cNvPr>
          <p:cNvSpPr txBox="1"/>
          <p:nvPr/>
        </p:nvSpPr>
        <p:spPr>
          <a:xfrm>
            <a:off x="931147" y="11520932"/>
            <a:ext cx="279413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srgbClr val="917FD3"/>
                </a:solidFill>
                <a:effectLst/>
                <a:uLnTx/>
                <a:uFillTx/>
                <a:latin typeface="Arial Black" panose="020B0A04020102020204" pitchFamily="34" charset="0"/>
                <a:ea typeface="Times New Roman" panose="02020603050405020304" pitchFamily="18" charset="0"/>
                <a:cs typeface="+mn-cs"/>
              </a:rPr>
              <a:t>1 537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dirty="0">
                <a:solidFill>
                  <a:srgbClr val="917FD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917FD3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абочих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917FD3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мест создано с 2017г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6FF5A-9551-4326-AC20-EF088C0D8892}"/>
              </a:ext>
            </a:extLst>
          </p:cNvPr>
          <p:cNvSpPr txBox="1"/>
          <p:nvPr/>
        </p:nvSpPr>
        <p:spPr>
          <a:xfrm>
            <a:off x="953481" y="9687738"/>
            <a:ext cx="244139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dirty="0">
                <a:solidFill>
                  <a:srgbClr val="917FD3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22,4</a:t>
            </a:r>
            <a:endParaRPr lang="ru-RU" sz="9600" dirty="0">
              <a:solidFill>
                <a:srgbClr val="917FD3"/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r>
              <a:rPr lang="ru-RU" sz="2800" dirty="0">
                <a:solidFill>
                  <a:srgbClr val="917FD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млрд рублей</a:t>
            </a:r>
            <a:endParaRPr lang="ru-RU" sz="2800" dirty="0">
              <a:solidFill>
                <a:srgbClr val="917FD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EBD7967-8519-4B3B-89F8-F9266AFD4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1091" y="4832919"/>
            <a:ext cx="7352451" cy="9261261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963D18B-E5AF-4916-A462-DD8FD9F63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8191-CB6F-FA48-9F70-3D81A9D7D4A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3211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2C69D2-A0B7-0D4C-9DA5-CD4438112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799763" cy="1440021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F825BFC-D032-4D8B-9640-2F7A1FC2AE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367"/>
          <a:stretch/>
        </p:blipFill>
        <p:spPr>
          <a:xfrm>
            <a:off x="-55995" y="2309542"/>
            <a:ext cx="10799763" cy="120906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C4D54B-E424-8255-4D1A-FF44BC3E48A1}"/>
              </a:ext>
            </a:extLst>
          </p:cNvPr>
          <p:cNvSpPr txBox="1"/>
          <p:nvPr/>
        </p:nvSpPr>
        <p:spPr>
          <a:xfrm>
            <a:off x="411010" y="2728180"/>
            <a:ext cx="101880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2A9C83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RONEJC+Arial Bold"/>
              </a:rPr>
              <a:t>ИНДУСТРИАЛЬНЫЕ ПАРКИ</a:t>
            </a:r>
            <a:endParaRPr lang="ru-RU" sz="4800" b="1" dirty="0">
              <a:solidFill>
                <a:srgbClr val="2A9C83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RONEJC+Arial Bold"/>
            </a:endParaRPr>
          </a:p>
        </p:txBody>
      </p:sp>
      <p:pic>
        <p:nvPicPr>
          <p:cNvPr id="6153" name="Picture 9">
            <a:extLst>
              <a:ext uri="{FF2B5EF4-FFF2-40B4-BE49-F238E27FC236}">
                <a16:creationId xmlns:a16="http://schemas.microsoft.com/office/drawing/2014/main" id="{6722DC87-1B7B-4D73-8EC2-85409442C8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1" b="6563"/>
          <a:stretch/>
        </p:blipFill>
        <p:spPr bwMode="auto">
          <a:xfrm>
            <a:off x="-55995" y="3860127"/>
            <a:ext cx="10799763" cy="520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B780D3D8-CE9F-45B6-B411-2E3116E6DE73}"/>
              </a:ext>
            </a:extLst>
          </p:cNvPr>
          <p:cNvSpPr/>
          <p:nvPr/>
        </p:nvSpPr>
        <p:spPr>
          <a:xfrm>
            <a:off x="349216" y="8197691"/>
            <a:ext cx="9009937" cy="4679472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Google Shape;103;p15">
            <a:extLst>
              <a:ext uri="{FF2B5EF4-FFF2-40B4-BE49-F238E27FC236}">
                <a16:creationId xmlns:a16="http://schemas.microsoft.com/office/drawing/2014/main" id="{EAA01057-6382-4C5F-B505-912E538FE6ED}"/>
              </a:ext>
            </a:extLst>
          </p:cNvPr>
          <p:cNvSpPr txBox="1"/>
          <p:nvPr/>
        </p:nvSpPr>
        <p:spPr>
          <a:xfrm>
            <a:off x="821086" y="8389416"/>
            <a:ext cx="8029854" cy="4378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6" tIns="34279" rIns="68576" bIns="34279" anchor="t" anchorCtr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«СТАНКОМАШ»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«ММК-ИНДУСТРИАЛЬНЫЙ ПАРК»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«МАЛАЯ СОСНОВКА»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«ЮЖНОУРАЛЬСКИЙ ИНДУСТРИАЛЬНЫЙ ПАРК»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«НПП»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«ЛИТТЕХМАШ»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«ПОТАНИНО»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«КОМПОЗИТ»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«ТЕХНИКС»</a:t>
            </a:r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5BCC1F1F-3ECF-4E56-BC95-B50DDDDC20E5}"/>
              </a:ext>
            </a:extLst>
          </p:cNvPr>
          <p:cNvSpPr/>
          <p:nvPr/>
        </p:nvSpPr>
        <p:spPr>
          <a:xfrm>
            <a:off x="4413657" y="11173506"/>
            <a:ext cx="5163817" cy="2549408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E503F5-1650-42D7-9E18-5DA42AF0FEFE}"/>
              </a:ext>
            </a:extLst>
          </p:cNvPr>
          <p:cNvSpPr txBox="1"/>
          <p:nvPr/>
        </p:nvSpPr>
        <p:spPr>
          <a:xfrm>
            <a:off x="4716421" y="11715306"/>
            <a:ext cx="484079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«ЗЭМ»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«ТРОИЦКИЙ ЗАВОД МЕХАНИЧЕСКИХ ИЗДЕЛИЙ»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83D4D2-E628-4FB8-B378-86913F80E8B5}"/>
              </a:ext>
            </a:extLst>
          </p:cNvPr>
          <p:cNvSpPr txBox="1"/>
          <p:nvPr/>
        </p:nvSpPr>
        <p:spPr>
          <a:xfrm>
            <a:off x="4094546" y="10968755"/>
            <a:ext cx="47788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i="1" dirty="0">
                <a:solidFill>
                  <a:schemeClr val="bg1"/>
                </a:solidFill>
                <a:highlight>
                  <a:srgbClr val="533F94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ПРОМЫШЛЕННЫЕ ПАРКИ</a:t>
            </a:r>
          </a:p>
        </p:txBody>
      </p:sp>
      <p:graphicFrame>
        <p:nvGraphicFramePr>
          <p:cNvPr id="24" name="Объект 23">
            <a:extLst>
              <a:ext uri="{FF2B5EF4-FFF2-40B4-BE49-F238E27FC236}">
                <a16:creationId xmlns:a16="http://schemas.microsoft.com/office/drawing/2014/main" id="{F784065C-72EC-488B-9BDD-7CD1C0426B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069390"/>
              </p:ext>
            </p:extLst>
          </p:nvPr>
        </p:nvGraphicFramePr>
        <p:xfrm>
          <a:off x="8133762" y="8532848"/>
          <a:ext cx="818765" cy="82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" name="CorelDRAW" r:id="rId6" imgW="979322" imgH="987240" progId="CorelDraw.Graphic.22">
                  <p:embed/>
                </p:oleObj>
              </mc:Choice>
              <mc:Fallback>
                <p:oleObj name="CorelDRAW" r:id="rId6" imgW="979322" imgH="987240" progId="CorelDraw.Graphic.22">
                  <p:embed/>
                  <p:pic>
                    <p:nvPicPr>
                      <p:cNvPr id="24" name="Объект 23">
                        <a:extLst>
                          <a:ext uri="{FF2B5EF4-FFF2-40B4-BE49-F238E27FC236}">
                            <a16:creationId xmlns:a16="http://schemas.microsoft.com/office/drawing/2014/main" id="{F784065C-72EC-488B-9BDD-7CD1C0426B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133762" y="8532848"/>
                        <a:ext cx="818765" cy="825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D40099-CA75-4898-BAB7-0AB8A6B2E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8191-CB6F-FA48-9F70-3D81A9D7D4A0}" type="slidenum">
              <a:rPr lang="ru-RU" smtClean="0"/>
              <a:t>19</a:t>
            </a:fld>
            <a:endParaRPr lang="ru-RU"/>
          </a:p>
        </p:txBody>
      </p:sp>
      <p:sp>
        <p:nvSpPr>
          <p:cNvPr id="23" name="Google Shape;103;p15">
            <a:extLst>
              <a:ext uri="{FF2B5EF4-FFF2-40B4-BE49-F238E27FC236}">
                <a16:creationId xmlns:a16="http://schemas.microsoft.com/office/drawing/2014/main" id="{EE3B95BC-8447-4090-BA7D-7F785D73BB4D}"/>
              </a:ext>
            </a:extLst>
          </p:cNvPr>
          <p:cNvSpPr txBox="1"/>
          <p:nvPr/>
        </p:nvSpPr>
        <p:spPr>
          <a:xfrm>
            <a:off x="293221" y="13014720"/>
            <a:ext cx="3648566" cy="931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6" tIns="34279" rIns="68576" bIns="34279" anchor="t" anchorCtr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МЕСТО В РФ</a:t>
            </a:r>
          </a:p>
          <a:p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КОЛИЧЕСТВУ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DFE9987B-114A-492F-8E75-C5827F24FE86}"/>
              </a:ext>
            </a:extLst>
          </p:cNvPr>
          <p:cNvSpPr/>
          <p:nvPr/>
        </p:nvSpPr>
        <p:spPr>
          <a:xfrm>
            <a:off x="82462" y="12877163"/>
            <a:ext cx="3571970" cy="1134875"/>
          </a:xfrm>
          <a:prstGeom prst="roundRect">
            <a:avLst/>
          </a:prstGeom>
          <a:noFill/>
          <a:ln w="38100" cap="flat" cmpd="sng" algn="ctr">
            <a:solidFill>
              <a:srgbClr val="19AFA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331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2C69D2-A0B7-0D4C-9DA5-CD4438112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0799763" cy="1440021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32ED50-9684-475F-A70E-678D840477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67"/>
          <a:stretch/>
        </p:blipFill>
        <p:spPr>
          <a:xfrm>
            <a:off x="12700" y="2552700"/>
            <a:ext cx="10799763" cy="11847514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6848C3A7-705F-4B6C-B151-6EC6D1A27F30}"/>
              </a:ext>
            </a:extLst>
          </p:cNvPr>
          <p:cNvSpPr/>
          <p:nvPr/>
        </p:nvSpPr>
        <p:spPr>
          <a:xfrm>
            <a:off x="7181290" y="9231331"/>
            <a:ext cx="3169263" cy="2095232"/>
          </a:xfrm>
          <a:prstGeom prst="roundRect">
            <a:avLst/>
          </a:prstGeom>
          <a:solidFill>
            <a:srgbClr val="5DBC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B5A62735-E765-4E83-B034-D603E423465E}"/>
              </a:ext>
            </a:extLst>
          </p:cNvPr>
          <p:cNvSpPr/>
          <p:nvPr/>
        </p:nvSpPr>
        <p:spPr>
          <a:xfrm>
            <a:off x="415778" y="9203710"/>
            <a:ext cx="6321195" cy="2095233"/>
          </a:xfrm>
          <a:prstGeom prst="roundRect">
            <a:avLst/>
          </a:prstGeom>
          <a:solidFill>
            <a:srgbClr val="5DBC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21B0CA1-B725-4C0A-A323-0FB9B5E894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45927"/>
            <a:ext cx="10799763" cy="44625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C4D54B-E424-8255-4D1A-FF44BC3E48A1}"/>
              </a:ext>
            </a:extLst>
          </p:cNvPr>
          <p:cNvSpPr txBox="1"/>
          <p:nvPr/>
        </p:nvSpPr>
        <p:spPr>
          <a:xfrm>
            <a:off x="457200" y="2837594"/>
            <a:ext cx="107997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4DB594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ЭКОНОМИКО-ГЕОГРАФИЧЕСКОЕ ПОЛОЖЕНИЕ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FC567F-267C-471A-99BA-1D26663CB035}"/>
              </a:ext>
            </a:extLst>
          </p:cNvPr>
          <p:cNvSpPr txBox="1"/>
          <p:nvPr/>
        </p:nvSpPr>
        <p:spPr>
          <a:xfrm>
            <a:off x="598242" y="9308660"/>
            <a:ext cx="460908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Свердловская область</a:t>
            </a:r>
          </a:p>
          <a:p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Оренбургская область</a:t>
            </a:r>
          </a:p>
          <a:p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Курганская область</a:t>
            </a:r>
          </a:p>
          <a:p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 Башкортостан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853C8E-77CF-44B8-81AB-4EDDC38C4A53}"/>
              </a:ext>
            </a:extLst>
          </p:cNvPr>
          <p:cNvSpPr txBox="1"/>
          <p:nvPr/>
        </p:nvSpPr>
        <p:spPr>
          <a:xfrm>
            <a:off x="5297155" y="9343385"/>
            <a:ext cx="143981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4,2 млн</a:t>
            </a:r>
          </a:p>
          <a:p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1,8 млн</a:t>
            </a:r>
          </a:p>
          <a:p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0,8 млн</a:t>
            </a:r>
          </a:p>
          <a:p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4,1 млн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BCF60C-DB5B-4882-B9E2-B46F81DF3D18}"/>
              </a:ext>
            </a:extLst>
          </p:cNvPr>
          <p:cNvSpPr txBox="1"/>
          <p:nvPr/>
        </p:nvSpPr>
        <p:spPr>
          <a:xfrm>
            <a:off x="7328333" y="9372694"/>
            <a:ext cx="21299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</a:t>
            </a:r>
          </a:p>
          <a:p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Казахстан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6A2D72CF-8873-4C1A-AE95-AC34B2DF8D9D}"/>
              </a:ext>
            </a:extLst>
          </p:cNvPr>
          <p:cNvSpPr/>
          <p:nvPr/>
        </p:nvSpPr>
        <p:spPr>
          <a:xfrm>
            <a:off x="6436903" y="4129793"/>
            <a:ext cx="3788184" cy="764378"/>
          </a:xfrm>
          <a:prstGeom prst="roundRect">
            <a:avLst/>
          </a:prstGeom>
          <a:solidFill>
            <a:srgbClr val="2A9C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3,4 млн население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E52B56A-5CEA-404D-AAB1-34C488F58D82}"/>
              </a:ext>
            </a:extLst>
          </p:cNvPr>
          <p:cNvSpPr txBox="1"/>
          <p:nvPr/>
        </p:nvSpPr>
        <p:spPr>
          <a:xfrm>
            <a:off x="7328333" y="10608656"/>
            <a:ext cx="16401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20,1 млн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0B36E8-A0E3-4745-B044-A0FAAF10B745}"/>
              </a:ext>
            </a:extLst>
          </p:cNvPr>
          <p:cNvSpPr txBox="1"/>
          <p:nvPr/>
        </p:nvSpPr>
        <p:spPr>
          <a:xfrm>
            <a:off x="647425" y="11641771"/>
            <a:ext cx="2993780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2</a:t>
            </a:r>
          </a:p>
          <a:p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международных </a:t>
            </a: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аэропорта</a:t>
            </a:r>
            <a:endParaRPr lang="ru-RU" sz="2800" dirty="0"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E334AB2-DE86-4441-98AD-1BF441921228}"/>
              </a:ext>
            </a:extLst>
          </p:cNvPr>
          <p:cNvSpPr txBox="1"/>
          <p:nvPr/>
        </p:nvSpPr>
        <p:spPr>
          <a:xfrm>
            <a:off x="3902991" y="11599527"/>
            <a:ext cx="2993780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3</a:t>
            </a:r>
            <a:endParaRPr lang="ru-RU" sz="2800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федеральных</a:t>
            </a:r>
          </a:p>
          <a:p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трассы</a:t>
            </a:r>
            <a:endParaRPr lang="ru-RU" sz="6000" dirty="0"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Arial Black" panose="020B0A040201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2F547B-C46B-4271-9482-700D6DA8805C}"/>
              </a:ext>
            </a:extLst>
          </p:cNvPr>
          <p:cNvSpPr txBox="1"/>
          <p:nvPr/>
        </p:nvSpPr>
        <p:spPr>
          <a:xfrm>
            <a:off x="7158557" y="11858393"/>
            <a:ext cx="36199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1 733,2 км</a:t>
            </a:r>
          </a:p>
          <a:p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ж</a:t>
            </a: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елезнодорожное</a:t>
            </a:r>
          </a:p>
          <a:p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полотно</a:t>
            </a:r>
            <a:endParaRPr lang="ru-RU" sz="6000" dirty="0"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Arial Black" panose="020B0A040201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82489F3-16EA-4CFA-8281-B536F14B1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8191-CB6F-FA48-9F70-3D81A9D7D4A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7023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2C69D2-A0B7-0D4C-9DA5-CD4438112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799763" cy="1440021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F825BFC-D032-4D8B-9640-2F7A1FC2AE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67"/>
          <a:stretch/>
        </p:blipFill>
        <p:spPr>
          <a:xfrm>
            <a:off x="-2" y="2447925"/>
            <a:ext cx="10799763" cy="120906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C4D54B-E424-8255-4D1A-FF44BC3E48A1}"/>
              </a:ext>
            </a:extLst>
          </p:cNvPr>
          <p:cNvSpPr txBox="1"/>
          <p:nvPr/>
        </p:nvSpPr>
        <p:spPr>
          <a:xfrm>
            <a:off x="411010" y="2728180"/>
            <a:ext cx="10188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4000" b="1" dirty="0">
                <a:solidFill>
                  <a:srgbClr val="2A9C83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RONEJC+Arial Bold"/>
              </a:rPr>
              <a:t>6 ПРОМЫШЛЕННЫХ КЛАСТЕРОВ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47938D98-A5FA-4A24-AD47-CF84E114929C}"/>
              </a:ext>
            </a:extLst>
          </p:cNvPr>
          <p:cNvSpPr/>
          <p:nvPr/>
        </p:nvSpPr>
        <p:spPr>
          <a:xfrm>
            <a:off x="5462228" y="7392008"/>
            <a:ext cx="5066091" cy="1828191"/>
          </a:xfrm>
          <a:prstGeom prst="roundRect">
            <a:avLst/>
          </a:prstGeom>
          <a:solidFill>
            <a:srgbClr val="A5AAB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«ПЛАНАР»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приборостроительный кластер</a:t>
            </a:r>
            <a:endParaRPr lang="ru-RU" sz="28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F6D418CA-E33B-494C-B9EF-59CE527A9677}"/>
              </a:ext>
            </a:extLst>
          </p:cNvPr>
          <p:cNvSpPr/>
          <p:nvPr/>
        </p:nvSpPr>
        <p:spPr>
          <a:xfrm>
            <a:off x="218272" y="5010150"/>
            <a:ext cx="5033320" cy="2286000"/>
          </a:xfrm>
          <a:prstGeom prst="roundRect">
            <a:avLst/>
          </a:prstGeom>
          <a:solidFill>
            <a:srgbClr val="917FD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«ТРАНСМАШ»</a:t>
            </a:r>
            <a:endParaRPr lang="ru-RU" sz="2800" dirty="0">
              <a:solidFill>
                <a:schemeClr val="bg1"/>
              </a:solidFill>
              <a:effectLst/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транспортные средства и комплектующие, станки и спецтехника, роботы</a:t>
            </a:r>
            <a:endParaRPr lang="ru-RU" sz="2800" dirty="0"/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05BC7DEF-DF80-4259-A93C-9E6CFEF53327}"/>
              </a:ext>
            </a:extLst>
          </p:cNvPr>
          <p:cNvSpPr/>
          <p:nvPr/>
        </p:nvSpPr>
        <p:spPr>
          <a:xfrm>
            <a:off x="5495122" y="9312613"/>
            <a:ext cx="5033196" cy="2848083"/>
          </a:xfrm>
          <a:prstGeom prst="roundRect">
            <a:avLst/>
          </a:prstGeom>
          <a:solidFill>
            <a:srgbClr val="917FD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ПРОМЫШЛЕННЫЙ КЛАСТЕР СПЕЦ. ЭКИПИРОВКИ</a:t>
            </a:r>
          </a:p>
          <a:p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текстильные изделия, одежда, обувь, изделия из кожи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BA6F5925-5933-49FA-A776-C1843A56CB2B}"/>
              </a:ext>
            </a:extLst>
          </p:cNvPr>
          <p:cNvSpPr/>
          <p:nvPr/>
        </p:nvSpPr>
        <p:spPr>
          <a:xfrm>
            <a:off x="5462228" y="5010150"/>
            <a:ext cx="5066091" cy="2286000"/>
          </a:xfrm>
          <a:prstGeom prst="roundRect">
            <a:avLst/>
          </a:prstGeom>
          <a:solidFill>
            <a:srgbClr val="5DBC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АРМАТУРНЫЙ</a:t>
            </a:r>
          </a:p>
          <a:p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трубопроводная арматура, готовые металлические изделия, </a:t>
            </a:r>
            <a:r>
              <a:rPr lang="ru-RU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металлобработка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1B22CE21-07C2-4319-AA12-FFDABBA94E35}"/>
              </a:ext>
            </a:extLst>
          </p:cNvPr>
          <p:cNvSpPr/>
          <p:nvPr/>
        </p:nvSpPr>
        <p:spPr>
          <a:xfrm>
            <a:off x="218272" y="9312613"/>
            <a:ext cx="5058578" cy="2893718"/>
          </a:xfrm>
          <a:prstGeom prst="roundRect">
            <a:avLst/>
          </a:prstGeom>
          <a:solidFill>
            <a:srgbClr val="A5AAB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tabLst>
                <a:tab pos="4686300" algn="l"/>
              </a:tabLst>
            </a:pPr>
            <a:r>
              <a:rPr lang="ru-RU" sz="2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ЮУПК</a:t>
            </a:r>
          </a:p>
          <a:p>
            <a:pPr lvl="0">
              <a:tabLst>
                <a:tab pos="4686300" algn="l"/>
              </a:tabLst>
            </a:pP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металлические изделия, детали и узлы дорожных, строительных и с/х машин, металлургия, металлообработка</a:t>
            </a:r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16833608-F8CA-49F4-825F-783F9D12CAA6}"/>
              </a:ext>
            </a:extLst>
          </p:cNvPr>
          <p:cNvSpPr/>
          <p:nvPr/>
        </p:nvSpPr>
        <p:spPr>
          <a:xfrm>
            <a:off x="218272" y="7392009"/>
            <a:ext cx="5033320" cy="1828191"/>
          </a:xfrm>
          <a:prstGeom prst="roundRect">
            <a:avLst/>
          </a:prstGeom>
          <a:solidFill>
            <a:srgbClr val="5DBC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4686300" algn="l"/>
              </a:tabLst>
            </a:pPr>
            <a:r>
              <a:rPr lang="ru-RU" sz="28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«КАЛАШНИКОВ»</a:t>
            </a:r>
          </a:p>
          <a:p>
            <a:pPr>
              <a:tabLst>
                <a:tab pos="4686300" algn="l"/>
              </a:tabLst>
            </a:pP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оборонная промышленность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5E0EEC-AE04-4618-A2F7-E858BEFDFCBD}"/>
              </a:ext>
            </a:extLst>
          </p:cNvPr>
          <p:cNvSpPr txBox="1"/>
          <p:nvPr/>
        </p:nvSpPr>
        <p:spPr>
          <a:xfrm>
            <a:off x="455356" y="12564608"/>
            <a:ext cx="274947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69</a:t>
            </a:r>
          </a:p>
          <a:p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предприятий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F74C435-9D43-4A1F-9E42-710A9911BDE4}"/>
              </a:ext>
            </a:extLst>
          </p:cNvPr>
          <p:cNvSpPr txBox="1"/>
          <p:nvPr/>
        </p:nvSpPr>
        <p:spPr>
          <a:xfrm>
            <a:off x="2961818" y="12547910"/>
            <a:ext cx="332216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 Black" panose="020B0A04020102020204" pitchFamily="34" charset="0"/>
                <a:ea typeface="Times New Roman" panose="02020603050405020304" pitchFamily="18" charset="0"/>
                <a:cs typeface="+mn-cs"/>
              </a:rPr>
              <a:t>15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инвестпроектов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F18DC9C-F309-4F90-8D2F-C49B695A1DC3}"/>
              </a:ext>
            </a:extLst>
          </p:cNvPr>
          <p:cNvSpPr txBox="1"/>
          <p:nvPr/>
        </p:nvSpPr>
        <p:spPr>
          <a:xfrm>
            <a:off x="7903015" y="12576323"/>
            <a:ext cx="244139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6</a:t>
            </a:r>
            <a:r>
              <a:rPr lang="ru-RU" sz="200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,</a:t>
            </a:r>
            <a:r>
              <a:rPr lang="ru-RU" sz="600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4</a:t>
            </a:r>
            <a:endParaRPr lang="ru-RU" sz="9600" dirty="0">
              <a:solidFill>
                <a:schemeClr val="accent4">
                  <a:lumMod val="60000"/>
                  <a:lumOff val="40000"/>
                </a:schemeClr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млрд рублей</a:t>
            </a:r>
            <a:endParaRPr lang="ru-RU" sz="2800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DFB91FA1-C807-46CA-9E7D-1ADE1ACD8D0F}"/>
              </a:ext>
            </a:extLst>
          </p:cNvPr>
          <p:cNvSpPr/>
          <p:nvPr/>
        </p:nvSpPr>
        <p:spPr>
          <a:xfrm>
            <a:off x="244439" y="3652409"/>
            <a:ext cx="7908962" cy="1167241"/>
          </a:xfrm>
          <a:prstGeom prst="round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0A8001-2F6E-4824-9510-BD9ADFBA8B4C}"/>
              </a:ext>
            </a:extLst>
          </p:cNvPr>
          <p:cNvSpPr txBox="1"/>
          <p:nvPr/>
        </p:nvSpPr>
        <p:spPr>
          <a:xfrm>
            <a:off x="572043" y="3912724"/>
            <a:ext cx="782579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4 МЕСТО </a:t>
            </a: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 Black" panose="020B0A04020102020204" pitchFamily="34" charset="0"/>
              </a:rPr>
              <a:t>В РФ ПО КОЛИЧЕСТВУ</a:t>
            </a:r>
          </a:p>
          <a:p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A9005C0-5447-49E6-B4CF-F0D872563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8191-CB6F-FA48-9F70-3D81A9D7D4A0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33620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2C69D2-A0B7-0D4C-9DA5-CD4438112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799763" cy="1440021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F825BFC-D032-4D8B-9640-2F7A1FC2AE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67"/>
          <a:stretch/>
        </p:blipFill>
        <p:spPr>
          <a:xfrm>
            <a:off x="-6" y="2299038"/>
            <a:ext cx="10799763" cy="120906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C4D54B-E424-8255-4D1A-FF44BC3E48A1}"/>
              </a:ext>
            </a:extLst>
          </p:cNvPr>
          <p:cNvSpPr txBox="1"/>
          <p:nvPr/>
        </p:nvSpPr>
        <p:spPr>
          <a:xfrm>
            <a:off x="715810" y="2880580"/>
            <a:ext cx="98832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4400" b="1" dirty="0">
                <a:solidFill>
                  <a:srgbClr val="2A9C83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ПЛАНИРУЕМАЯ ОЭЗ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ВЫСОКОТЕХНОЛОГИЧНЫЕ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И РОБОТИЗИРОВАННЫЕ ПРОИЗВОДСТВА</a:t>
            </a:r>
            <a:endParaRPr lang="ru-RU" sz="4800" b="1" dirty="0">
              <a:solidFill>
                <a:srgbClr val="2A9C83"/>
              </a:solidFill>
              <a:latin typeface="Arial" panose="020B0604020202020204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4ECC02-096E-4C77-B3BC-F5C3F577F595}"/>
              </a:ext>
            </a:extLst>
          </p:cNvPr>
          <p:cNvSpPr txBox="1"/>
          <p:nvPr/>
        </p:nvSpPr>
        <p:spPr>
          <a:xfrm>
            <a:off x="793990" y="10053387"/>
            <a:ext cx="942208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5DBC9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УСЛОВИЯ:</a:t>
            </a:r>
            <a:endParaRPr lang="ru-RU" sz="28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ставка налога на прибыль в региональный бюджет обнулена на 7 налоговых периодов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льготы по уплате налога на имущество организаций транспортный и земельный налоги - 0% - 10 лет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особый режим уплаты НДС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процедура свободной таможенной зоны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1E47CE-7228-4EF7-B1A1-18271A8476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8" t="745" r="1137" b="44668"/>
          <a:stretch/>
        </p:blipFill>
        <p:spPr>
          <a:xfrm>
            <a:off x="729978" y="5039051"/>
            <a:ext cx="6785024" cy="45503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14615A82-1C50-488E-9356-F5B7350E84F3}"/>
              </a:ext>
            </a:extLst>
          </p:cNvPr>
          <p:cNvSpPr/>
          <p:nvPr/>
        </p:nvSpPr>
        <p:spPr>
          <a:xfrm>
            <a:off x="5505030" y="8344373"/>
            <a:ext cx="2738564" cy="994123"/>
          </a:xfrm>
          <a:prstGeom prst="round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latin typeface="Arial Black" panose="020B0A04020102020204" pitchFamily="34" charset="0"/>
              </a:rPr>
              <a:t>500 ГА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FA471554-8C5B-42D2-85E6-03CC39CCB530}"/>
              </a:ext>
            </a:extLst>
          </p:cNvPr>
          <p:cNvSpPr/>
          <p:nvPr/>
        </p:nvSpPr>
        <p:spPr>
          <a:xfrm>
            <a:off x="6625328" y="7147602"/>
            <a:ext cx="4145210" cy="99412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srgbClr val="0099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Красноармейский МР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C819EAA-F486-4147-A2A9-6FC427E37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8191-CB6F-FA48-9F70-3D81A9D7D4A0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3450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2C69D2-A0B7-0D4C-9DA5-CD4438112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799763" cy="1440021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F825BFC-D032-4D8B-9640-2F7A1FC2AE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67"/>
          <a:stretch/>
        </p:blipFill>
        <p:spPr>
          <a:xfrm>
            <a:off x="-2" y="2447925"/>
            <a:ext cx="10799763" cy="120906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C4D54B-E424-8255-4D1A-FF44BC3E48A1}"/>
              </a:ext>
            </a:extLst>
          </p:cNvPr>
          <p:cNvSpPr txBox="1"/>
          <p:nvPr/>
        </p:nvSpPr>
        <p:spPr>
          <a:xfrm>
            <a:off x="411010" y="2728180"/>
            <a:ext cx="10188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4000" b="1" dirty="0">
                <a:solidFill>
                  <a:srgbClr val="2A9C83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RONEJC+Arial Bold"/>
              </a:rPr>
              <a:t>ПОДГОТОВКА КАДРОВ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9A470E66-F5E5-499D-83DC-ABBA072477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" r="2377"/>
          <a:stretch/>
        </p:blipFill>
        <p:spPr bwMode="auto">
          <a:xfrm>
            <a:off x="7758453" y="11016401"/>
            <a:ext cx="1937334" cy="9511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A61731-631F-4F82-97EE-671F00237C5F}"/>
              </a:ext>
            </a:extLst>
          </p:cNvPr>
          <p:cNvSpPr txBox="1"/>
          <p:nvPr/>
        </p:nvSpPr>
        <p:spPr>
          <a:xfrm>
            <a:off x="1009917" y="11016401"/>
            <a:ext cx="6798256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99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Уральский межрегиональный НОЦ мирового уровня</a:t>
            </a:r>
          </a:p>
          <a:p>
            <a:endParaRPr lang="ru-RU" sz="2800" dirty="0">
              <a:solidFill>
                <a:srgbClr val="0099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dirty="0">
                <a:solidFill>
                  <a:srgbClr val="0099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Консорциум образовательных организаций высшего образования и научных организаций ЧО</a:t>
            </a:r>
          </a:p>
          <a:p>
            <a:endParaRPr lang="ru-RU" dirty="0">
              <a:solidFill>
                <a:srgbClr val="009999"/>
              </a:solidFill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4F22628B-8CD0-4AC6-8661-857B580BB97E}"/>
              </a:ext>
            </a:extLst>
          </p:cNvPr>
          <p:cNvSpPr/>
          <p:nvPr/>
        </p:nvSpPr>
        <p:spPr>
          <a:xfrm>
            <a:off x="534064" y="11132357"/>
            <a:ext cx="241300" cy="241300"/>
          </a:xfrm>
          <a:prstGeom prst="ellipse">
            <a:avLst/>
          </a:prstGeom>
          <a:solidFill>
            <a:srgbClr val="2A9C8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9999"/>
              </a:solidFill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D2F8AEAC-9D64-4B62-86E2-0288A24307CD}"/>
              </a:ext>
            </a:extLst>
          </p:cNvPr>
          <p:cNvSpPr/>
          <p:nvPr/>
        </p:nvSpPr>
        <p:spPr>
          <a:xfrm>
            <a:off x="530691" y="12373078"/>
            <a:ext cx="241300" cy="241300"/>
          </a:xfrm>
          <a:prstGeom prst="ellipse">
            <a:avLst/>
          </a:prstGeom>
          <a:solidFill>
            <a:srgbClr val="2A9C8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9999"/>
              </a:solidFill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DF4E9A08-2B7D-42AE-B19F-7DFE212F929B}"/>
              </a:ext>
            </a:extLst>
          </p:cNvPr>
          <p:cNvSpPr/>
          <p:nvPr/>
        </p:nvSpPr>
        <p:spPr>
          <a:xfrm>
            <a:off x="371941" y="10738396"/>
            <a:ext cx="9992660" cy="3232660"/>
          </a:xfrm>
          <a:prstGeom prst="roundRect">
            <a:avLst/>
          </a:prstGeom>
          <a:noFill/>
          <a:ln w="57150" cap="flat" cmpd="sng" algn="ctr">
            <a:solidFill>
              <a:srgbClr val="2A9C8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6ED55C5-4D1D-4E14-8634-C9AB71E1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8191-CB6F-FA48-9F70-3D81A9D7D4A0}" type="slidenum">
              <a:rPr lang="ru-RU" smtClean="0"/>
              <a:t>22</a:t>
            </a:fld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2769424-59D9-4F9E-8B67-77B7ED5653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90"/>
          <a:stretch/>
        </p:blipFill>
        <p:spPr>
          <a:xfrm>
            <a:off x="-26490" y="5620047"/>
            <a:ext cx="10799762" cy="323266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E4562EE-3EB8-4030-A92E-1ECC6E457BE2}"/>
              </a:ext>
            </a:extLst>
          </p:cNvPr>
          <p:cNvSpPr txBox="1"/>
          <p:nvPr/>
        </p:nvSpPr>
        <p:spPr>
          <a:xfrm>
            <a:off x="2797306" y="5925761"/>
            <a:ext cx="756729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МЕЖУНИВЕРСИТЕТСКИЙ КАМПУС</a:t>
            </a:r>
          </a:p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МИРОВОГО УРОВНЯ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F124CE-48D1-4220-AD30-528801E41679}"/>
              </a:ext>
            </a:extLst>
          </p:cNvPr>
          <p:cNvSpPr txBox="1"/>
          <p:nvPr/>
        </p:nvSpPr>
        <p:spPr>
          <a:xfrm>
            <a:off x="582150" y="8993263"/>
            <a:ext cx="376682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10 корпусов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общежития 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	на 3 400 человек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BFA934-7165-4458-A3D4-67BEBBB9BB80}"/>
              </a:ext>
            </a:extLst>
          </p:cNvPr>
          <p:cNvSpPr txBox="1"/>
          <p:nvPr/>
        </p:nvSpPr>
        <p:spPr>
          <a:xfrm>
            <a:off x="4761566" y="8960485"/>
            <a:ext cx="562560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учебно-научный комплекс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конференц-холл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коворкинги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FA5789-4543-4FD5-94C5-194DC5633BC5}"/>
              </a:ext>
            </a:extLst>
          </p:cNvPr>
          <p:cNvSpPr txBox="1"/>
          <p:nvPr/>
        </p:nvSpPr>
        <p:spPr>
          <a:xfrm>
            <a:off x="946494" y="3832115"/>
            <a:ext cx="2066772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000" dirty="0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27</a:t>
            </a:r>
            <a:endParaRPr lang="ru-RU" sz="7000" dirty="0">
              <a:solidFill>
                <a:schemeClr val="bg1"/>
              </a:solidFill>
              <a:effectLst/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r>
              <a:rPr lang="ru-RU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ВУЗОВ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1F2EEC-EB47-4A19-8066-2768E324FCB0}"/>
              </a:ext>
            </a:extLst>
          </p:cNvPr>
          <p:cNvSpPr txBox="1"/>
          <p:nvPr/>
        </p:nvSpPr>
        <p:spPr>
          <a:xfrm>
            <a:off x="3133975" y="3860700"/>
            <a:ext cx="2066772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70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68</a:t>
            </a:r>
          </a:p>
          <a:p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</a:t>
            </a:r>
            <a:r>
              <a:rPr lang="ru-RU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УЗОВ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44F7BA-DF58-4C9C-A2E8-08BF79030CFF}"/>
              </a:ext>
            </a:extLst>
          </p:cNvPr>
          <p:cNvSpPr txBox="1"/>
          <p:nvPr/>
        </p:nvSpPr>
        <p:spPr>
          <a:xfrm>
            <a:off x="5747531" y="3932607"/>
            <a:ext cx="430974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180 000</a:t>
            </a:r>
          </a:p>
          <a:p>
            <a:r>
              <a:rPr lang="ru-RU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СТУДЕНТОВ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831A1D38-18E4-4A21-AF06-3270910AA481}"/>
              </a:ext>
            </a:extLst>
          </p:cNvPr>
          <p:cNvSpPr/>
          <p:nvPr/>
        </p:nvSpPr>
        <p:spPr>
          <a:xfrm>
            <a:off x="362115" y="3683657"/>
            <a:ext cx="4959341" cy="2047166"/>
          </a:xfrm>
          <a:prstGeom prst="round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8271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2C69D2-A0B7-0D4C-9DA5-CD4438112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799763" cy="1440021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F825BFC-D032-4D8B-9640-2F7A1FC2AE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67"/>
          <a:stretch/>
        </p:blipFill>
        <p:spPr>
          <a:xfrm>
            <a:off x="-2" y="2648647"/>
            <a:ext cx="10799763" cy="120906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C4D54B-E424-8255-4D1A-FF44BC3E48A1}"/>
              </a:ext>
            </a:extLst>
          </p:cNvPr>
          <p:cNvSpPr txBox="1"/>
          <p:nvPr/>
        </p:nvSpPr>
        <p:spPr>
          <a:xfrm>
            <a:off x="411010" y="2999259"/>
            <a:ext cx="10188041" cy="506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ts val="2911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4000" b="1" dirty="0">
                <a:solidFill>
                  <a:srgbClr val="2A9C83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RONEJC+Arial Bold"/>
              </a:rPr>
              <a:t>ПРОЕКТ «ПРОФЕССИОНАЛИТЕТ»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345ACE-A246-4E92-831A-2BC5CABF0569}"/>
              </a:ext>
            </a:extLst>
          </p:cNvPr>
          <p:cNvSpPr txBox="1"/>
          <p:nvPr/>
        </p:nvSpPr>
        <p:spPr>
          <a:xfrm>
            <a:off x="489310" y="7160333"/>
            <a:ext cx="38819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МИАСС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машиностроение</a:t>
            </a:r>
            <a:endParaRPr lang="ru-RU" sz="2800" i="1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30AB928-B3C9-4FCC-81C4-F8F76C52A381}"/>
              </a:ext>
            </a:extLst>
          </p:cNvPr>
          <p:cNvSpPr/>
          <p:nvPr/>
        </p:nvSpPr>
        <p:spPr>
          <a:xfrm>
            <a:off x="4813861" y="7553294"/>
            <a:ext cx="5626941" cy="5757514"/>
          </a:xfrm>
          <a:prstGeom prst="roundRect">
            <a:avLst/>
          </a:prstGeom>
          <a:noFill/>
          <a:ln>
            <a:solidFill>
              <a:srgbClr val="4DB5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ru-RU" sz="2800" b="1" dirty="0">
                <a:solidFill>
                  <a:srgbClr val="0099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ПЛАНЫ НА 2024г.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endParaRPr lang="ru-RU" sz="2800" b="1" dirty="0">
              <a:solidFill>
                <a:srgbClr val="009999"/>
              </a:solidFill>
              <a:latin typeface="Arial" panose="020B0604020202020204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i="1" dirty="0">
                <a:solidFill>
                  <a:srgbClr val="0099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топливно-энергетический комплекс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2800" i="1" dirty="0">
              <a:solidFill>
                <a:srgbClr val="009999"/>
              </a:solidFill>
              <a:latin typeface="Arial" panose="020B0604020202020204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i="1" dirty="0">
                <a:solidFill>
                  <a:srgbClr val="0099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машиностроение 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2800" i="1" dirty="0">
              <a:solidFill>
                <a:srgbClr val="009999"/>
              </a:solidFill>
              <a:latin typeface="Arial" panose="020B0604020202020204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i="1" dirty="0">
                <a:solidFill>
                  <a:srgbClr val="009999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клиническая и профилактическая медицина</a:t>
            </a:r>
            <a:endParaRPr lang="ru-RU" sz="2500" b="1" i="1" dirty="0">
              <a:solidFill>
                <a:srgbClr val="009999"/>
              </a:solidFill>
              <a:latin typeface="Arial" panose="020B0604020202020204" pitchFamily="34" charset="0"/>
              <a:ea typeface="Segoe UI Black" panose="020B0A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586AD6-7843-4DAF-9E32-AA675D260C11}"/>
              </a:ext>
            </a:extLst>
          </p:cNvPr>
          <p:cNvSpPr txBox="1"/>
          <p:nvPr/>
        </p:nvSpPr>
        <p:spPr>
          <a:xfrm>
            <a:off x="489309" y="8129093"/>
            <a:ext cx="38819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МАГНИТОГОРСК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металлургия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9E2CDA-D3ED-4603-91F0-9E7BE1F926C1}"/>
              </a:ext>
            </a:extLst>
          </p:cNvPr>
          <p:cNvSpPr txBox="1"/>
          <p:nvPr/>
        </p:nvSpPr>
        <p:spPr>
          <a:xfrm>
            <a:off x="524237" y="9063534"/>
            <a:ext cx="433635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ОЗЁРСК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атомная промышленность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FB6FE8-2D19-48BF-B978-8D3EEE455029}"/>
              </a:ext>
            </a:extLst>
          </p:cNvPr>
          <p:cNvSpPr txBox="1"/>
          <p:nvPr/>
        </p:nvSpPr>
        <p:spPr>
          <a:xfrm>
            <a:off x="439710" y="10395029"/>
            <a:ext cx="487249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ЧЕЛЯБИНСК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i="1" dirty="0">
                <a:solidFill>
                  <a:schemeClr val="bg1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машиностроение,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i="1" dirty="0">
                <a:solidFill>
                  <a:schemeClr val="bg1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металлургия, 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i="1" dirty="0">
                <a:solidFill>
                  <a:schemeClr val="bg1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информационные технологии в строительстве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800" i="1" dirty="0">
                <a:solidFill>
                  <a:schemeClr val="bg1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электроника и информационные технологии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486EB09-58F2-40A7-B9D0-BE5F1D634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8191-CB6F-FA48-9F70-3D81A9D7D4A0}" type="slidenum">
              <a:rPr lang="ru-RU" smtClean="0"/>
              <a:t>23</a:t>
            </a:fld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D2E9B06-3826-4333-929B-B8B9B2A8FCCE}"/>
              </a:ext>
            </a:extLst>
          </p:cNvPr>
          <p:cNvSpPr/>
          <p:nvPr/>
        </p:nvSpPr>
        <p:spPr>
          <a:xfrm>
            <a:off x="-22204" y="3706713"/>
            <a:ext cx="10806831" cy="301862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4C7EAB0-4571-4E54-BF3A-798971A2E66A}"/>
              </a:ext>
            </a:extLst>
          </p:cNvPr>
          <p:cNvSpPr txBox="1"/>
          <p:nvPr/>
        </p:nvSpPr>
        <p:spPr>
          <a:xfrm>
            <a:off x="5381211" y="5106674"/>
            <a:ext cx="49665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8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кластеров</a:t>
            </a:r>
          </a:p>
          <a:p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4</a:t>
            </a:r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 запланировано на 2024г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25" name="Picture 6" descr="Picture background">
            <a:extLst>
              <a:ext uri="{FF2B5EF4-FFF2-40B4-BE49-F238E27FC236}">
                <a16:creationId xmlns:a16="http://schemas.microsoft.com/office/drawing/2014/main" id="{606D1905-7A37-4ADC-A010-E171F9B70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12" y="3732076"/>
            <a:ext cx="4705334" cy="305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1E87A09-348D-4513-B9F7-8ABA0F508905}"/>
              </a:ext>
            </a:extLst>
          </p:cNvPr>
          <p:cNvSpPr txBox="1"/>
          <p:nvPr/>
        </p:nvSpPr>
        <p:spPr>
          <a:xfrm>
            <a:off x="5358909" y="4075004"/>
            <a:ext cx="52750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srgbClr val="FE8B00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ПОДГОТОВКА КАДРОВ ПОД КОНКРЕТНЫЕ РАБОЧИЕ МЕСТА</a:t>
            </a:r>
          </a:p>
        </p:txBody>
      </p:sp>
    </p:spTree>
    <p:extLst>
      <p:ext uri="{BB962C8B-B14F-4D97-AF65-F5344CB8AC3E}">
        <p14:creationId xmlns:p14="http://schemas.microsoft.com/office/powerpoint/2010/main" val="6473332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2C69D2-A0B7-0D4C-9DA5-CD4438112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799763" cy="1440021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F825BFC-D032-4D8B-9640-2F7A1FC2AE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67"/>
          <a:stretch/>
        </p:blipFill>
        <p:spPr>
          <a:xfrm>
            <a:off x="-2" y="2447925"/>
            <a:ext cx="10799763" cy="120906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C4D54B-E424-8255-4D1A-FF44BC3E48A1}"/>
              </a:ext>
            </a:extLst>
          </p:cNvPr>
          <p:cNvSpPr txBox="1"/>
          <p:nvPr/>
        </p:nvSpPr>
        <p:spPr>
          <a:xfrm>
            <a:off x="411010" y="2928204"/>
            <a:ext cx="10188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4000" b="1" dirty="0">
                <a:solidFill>
                  <a:srgbClr val="2A9C83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RONEJC+Arial Bold"/>
              </a:rPr>
              <a:t>МЕРЫ ПОДДЕРЖКИ В РЕГИОНЕ</a:t>
            </a: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F6D418CA-E33B-494C-B9EF-59CE527A9677}"/>
              </a:ext>
            </a:extLst>
          </p:cNvPr>
          <p:cNvSpPr/>
          <p:nvPr/>
        </p:nvSpPr>
        <p:spPr>
          <a:xfrm>
            <a:off x="504825" y="4423209"/>
            <a:ext cx="4711842" cy="2286000"/>
          </a:xfrm>
          <a:prstGeom prst="roundRect">
            <a:avLst/>
          </a:prstGeom>
          <a:solidFill>
            <a:srgbClr val="917FD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МОЙБИЗНЕС74.РФ</a:t>
            </a:r>
          </a:p>
          <a:p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Центр Мой бизнес</a:t>
            </a:r>
            <a:endParaRPr lang="ru-RU" sz="28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BA6F5925-5933-49FA-A776-C1843A56CB2B}"/>
              </a:ext>
            </a:extLst>
          </p:cNvPr>
          <p:cNvSpPr/>
          <p:nvPr/>
        </p:nvSpPr>
        <p:spPr>
          <a:xfrm>
            <a:off x="5427303" y="4423209"/>
            <a:ext cx="4797785" cy="2286000"/>
          </a:xfrm>
          <a:prstGeom prst="roundRect">
            <a:avLst/>
          </a:prstGeom>
          <a:solidFill>
            <a:srgbClr val="5DBC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FRP74.RU</a:t>
            </a:r>
          </a:p>
          <a:p>
            <a:endParaRPr lang="en-US" sz="28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ru-RU" sz="2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Фонд развития промышленности</a:t>
            </a:r>
            <a:endParaRPr lang="ru-RU" sz="2800" dirty="0">
              <a:solidFill>
                <a:schemeClr val="bg1"/>
              </a:solidFill>
              <a:effectLst/>
              <a:latin typeface="Arial Black" panose="020B0A040201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DFB91FA1-C807-46CA-9E7D-1ADE1ACD8D0F}"/>
              </a:ext>
            </a:extLst>
          </p:cNvPr>
          <p:cNvSpPr/>
          <p:nvPr/>
        </p:nvSpPr>
        <p:spPr>
          <a:xfrm>
            <a:off x="572043" y="10060441"/>
            <a:ext cx="9671183" cy="1935986"/>
          </a:xfrm>
          <a:prstGeom prst="round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0A8001-2F6E-4824-9510-BD9ADFBA8B4C}"/>
              </a:ext>
            </a:extLst>
          </p:cNvPr>
          <p:cNvSpPr txBox="1"/>
          <p:nvPr/>
        </p:nvSpPr>
        <p:spPr>
          <a:xfrm>
            <a:off x="655208" y="10187133"/>
            <a:ext cx="333091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ПОРТАЛ</a:t>
            </a:r>
          </a:p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G2B.GOV74.RU</a:t>
            </a:r>
            <a:endParaRPr lang="ru-RU" sz="2800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000942-7F81-41C9-949D-B8D965FA49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5818" y="12432928"/>
            <a:ext cx="1640269" cy="16402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F50862E-79C0-44C1-8D72-E6E7DDA095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8518" y="10225801"/>
            <a:ext cx="1640074" cy="16052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BA35CA42-8EAA-4D5D-82E0-735DB79BAAC7}"/>
              </a:ext>
            </a:extLst>
          </p:cNvPr>
          <p:cNvSpPr/>
          <p:nvPr/>
        </p:nvSpPr>
        <p:spPr>
          <a:xfrm>
            <a:off x="539750" y="6930421"/>
            <a:ext cx="4711842" cy="22860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ICA74.COM</a:t>
            </a:r>
            <a:endParaRPr lang="ru-RU" sz="2800" dirty="0">
              <a:solidFill>
                <a:schemeClr val="bg1"/>
              </a:solidFill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Агентство международного сотрудничества</a:t>
            </a:r>
            <a:endParaRPr lang="ru-RU" sz="2800" dirty="0">
              <a:solidFill>
                <a:schemeClr val="bg1"/>
              </a:solidFill>
              <a:effectLst/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18D93C76-AA0F-4BDA-A502-8B0411D91ECA}"/>
              </a:ext>
            </a:extLst>
          </p:cNvPr>
          <p:cNvSpPr/>
          <p:nvPr/>
        </p:nvSpPr>
        <p:spPr>
          <a:xfrm>
            <a:off x="5399881" y="6930421"/>
            <a:ext cx="4843345" cy="22860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CPR74.COM</a:t>
            </a:r>
            <a:endParaRPr lang="ru-RU" sz="2800" dirty="0">
              <a:solidFill>
                <a:schemeClr val="bg1"/>
              </a:solidFill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Центр проектного развития территорий</a:t>
            </a:r>
          </a:p>
          <a:p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туризма</a:t>
            </a:r>
            <a:endParaRPr lang="ru-RU" sz="28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A193A48B-F7E6-4794-9A84-D441716464D7}"/>
              </a:ext>
            </a:extLst>
          </p:cNvPr>
          <p:cNvSpPr/>
          <p:nvPr/>
        </p:nvSpPr>
        <p:spPr>
          <a:xfrm>
            <a:off x="572043" y="12280836"/>
            <a:ext cx="9653045" cy="1935986"/>
          </a:xfrm>
          <a:prstGeom prst="round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0E606C-D23F-4BC2-A5AE-7867AA6AAEBC}"/>
              </a:ext>
            </a:extLst>
          </p:cNvPr>
          <p:cNvSpPr txBox="1"/>
          <p:nvPr/>
        </p:nvSpPr>
        <p:spPr>
          <a:xfrm>
            <a:off x="655208" y="12407528"/>
            <a:ext cx="596149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ПОРТАЛ</a:t>
            </a:r>
          </a:p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INVESTREGION174.RU</a:t>
            </a:r>
            <a:endParaRPr lang="ru-RU" sz="2800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DD1D487-3038-4E3C-B942-0F344645B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8191-CB6F-FA48-9F70-3D81A9D7D4A0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5280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2C69D2-A0B7-0D4C-9DA5-CD4438112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799763" cy="1440021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F825BFC-D032-4D8B-9640-2F7A1FC2AE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67"/>
          <a:stretch/>
        </p:blipFill>
        <p:spPr>
          <a:xfrm>
            <a:off x="-2" y="2447925"/>
            <a:ext cx="10799763" cy="120906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C4D54B-E424-8255-4D1A-FF44BC3E48A1}"/>
              </a:ext>
            </a:extLst>
          </p:cNvPr>
          <p:cNvSpPr txBox="1"/>
          <p:nvPr/>
        </p:nvSpPr>
        <p:spPr>
          <a:xfrm>
            <a:off x="411010" y="2841009"/>
            <a:ext cx="10188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ru-RU" sz="4000" b="1" dirty="0">
                <a:solidFill>
                  <a:srgbClr val="2A9C83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RONEJC+Arial Bold"/>
              </a:rPr>
              <a:t>ИНВЕСТКОМАНДА РЕГИОНА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8E4206-C631-414E-AE7F-F50A93DD62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004" y="4043590"/>
            <a:ext cx="3112025" cy="3112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E877C9E-026F-415E-A28D-23CC9B3747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004" y="8804499"/>
            <a:ext cx="3354480" cy="34135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D8054C6-0974-4709-9D1F-9063AB86E7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3749" y="4058973"/>
            <a:ext cx="3100911" cy="3112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E4C10E5-C4CD-411B-AD6A-4E4F8786675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514" t="16248" r="25259" b="56660"/>
          <a:stretch/>
        </p:blipFill>
        <p:spPr>
          <a:xfrm>
            <a:off x="5758896" y="8867842"/>
            <a:ext cx="3433246" cy="3304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B07F9C0-1169-4B14-81C6-A016B2A4DFF0}"/>
              </a:ext>
            </a:extLst>
          </p:cNvPr>
          <p:cNvSpPr txBox="1"/>
          <p:nvPr/>
        </p:nvSpPr>
        <p:spPr>
          <a:xfrm>
            <a:off x="656004" y="7435870"/>
            <a:ext cx="366398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АЛЕКСЕЙ ТЕКСЛЕР</a:t>
            </a:r>
          </a:p>
          <a:p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Губернатор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CC9F58-1492-450C-BFC6-DDDF7CC4E250}"/>
              </a:ext>
            </a:extLst>
          </p:cNvPr>
          <p:cNvSpPr txBox="1"/>
          <p:nvPr/>
        </p:nvSpPr>
        <p:spPr>
          <a:xfrm>
            <a:off x="5823131" y="7468093"/>
            <a:ext cx="45804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ИВАН КУЦЕВЛЯК</a:t>
            </a:r>
          </a:p>
          <a:p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Заместитель Губернатора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4B4ED3F-B404-401E-9D27-F65A552056B2}"/>
              </a:ext>
            </a:extLst>
          </p:cNvPr>
          <p:cNvSpPr txBox="1"/>
          <p:nvPr/>
        </p:nvSpPr>
        <p:spPr>
          <a:xfrm>
            <a:off x="656004" y="12483716"/>
            <a:ext cx="458048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НАТАЛЬЯ ЛУГАЧЕВА</a:t>
            </a:r>
          </a:p>
          <a:p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Министр экономического развития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632E0CE-E14B-4F94-B5BA-50EC8573E0D6}"/>
              </a:ext>
            </a:extLst>
          </p:cNvPr>
          <p:cNvSpPr txBox="1"/>
          <p:nvPr/>
        </p:nvSpPr>
        <p:spPr>
          <a:xfrm>
            <a:off x="5817263" y="12482562"/>
            <a:ext cx="45804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ИННА ИВАНОВА</a:t>
            </a:r>
          </a:p>
          <a:p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Директор по инвестициям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BC37779-081D-4BCD-B8A1-24203BE28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8191-CB6F-FA48-9F70-3D81A9D7D4A0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883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2C69D2-A0B7-0D4C-9DA5-CD4438112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799763" cy="1440021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9E365CB-D6ED-45B5-85AA-5DFA8AFBCF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67"/>
          <a:stretch/>
        </p:blipFill>
        <p:spPr>
          <a:xfrm>
            <a:off x="0" y="2552700"/>
            <a:ext cx="10799763" cy="11847514"/>
          </a:xfrm>
          <a:prstGeom prst="rect">
            <a:avLst/>
          </a:prstGeom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F0382A1E-0F3D-429D-8AB9-042BCA440E4B}"/>
              </a:ext>
            </a:extLst>
          </p:cNvPr>
          <p:cNvSpPr/>
          <p:nvPr/>
        </p:nvSpPr>
        <p:spPr>
          <a:xfrm>
            <a:off x="453168" y="11259759"/>
            <a:ext cx="9771920" cy="2598294"/>
          </a:xfrm>
          <a:prstGeom prst="roundRect">
            <a:avLst/>
          </a:prstGeom>
          <a:solidFill>
            <a:srgbClr val="442F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C4D54B-E424-8255-4D1A-FF44BC3E48A1}"/>
              </a:ext>
            </a:extLst>
          </p:cNvPr>
          <p:cNvSpPr txBox="1"/>
          <p:nvPr/>
        </p:nvSpPr>
        <p:spPr>
          <a:xfrm>
            <a:off x="453168" y="2883774"/>
            <a:ext cx="101880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4DB594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ТЕРРИТОРИАЛЬНОЕ ДЕЛЕНИЕ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A69BA8-ADBA-4748-AFFF-28510FBC1541}"/>
              </a:ext>
            </a:extLst>
          </p:cNvPr>
          <p:cNvSpPr txBox="1"/>
          <p:nvPr/>
        </p:nvSpPr>
        <p:spPr>
          <a:xfrm>
            <a:off x="1301854" y="11358577"/>
            <a:ext cx="5840674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R="0">
              <a:lnSpc>
                <a:spcPts val="2909"/>
              </a:lnSpc>
              <a:spcBef>
                <a:spcPts val="0"/>
              </a:spcBef>
              <a:spcAft>
                <a:spcPts val="0"/>
              </a:spcAft>
              <a:defRPr sz="3000" b="1">
                <a:solidFill>
                  <a:srgbClr val="46318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b="0" dirty="0">
                <a:solidFill>
                  <a:schemeClr val="bg1"/>
                </a:solidFill>
              </a:rPr>
              <a:t>муниципальных образования</a:t>
            </a:r>
          </a:p>
          <a:p>
            <a:pPr>
              <a:lnSpc>
                <a:spcPct val="100000"/>
              </a:lnSpc>
            </a:pPr>
            <a:r>
              <a:rPr lang="ru-RU" b="0" dirty="0">
                <a:solidFill>
                  <a:schemeClr val="bg1"/>
                </a:solidFill>
              </a:rPr>
              <a:t>моногородов</a:t>
            </a:r>
          </a:p>
          <a:p>
            <a:pPr>
              <a:lnSpc>
                <a:spcPct val="100000"/>
              </a:lnSpc>
            </a:pPr>
            <a:r>
              <a:rPr lang="ru-RU" b="0" dirty="0">
                <a:solidFill>
                  <a:schemeClr val="bg1"/>
                </a:solidFill>
              </a:rPr>
              <a:t>малых городов</a:t>
            </a:r>
          </a:p>
          <a:p>
            <a:pPr>
              <a:lnSpc>
                <a:spcPct val="100000"/>
              </a:lnSpc>
            </a:pPr>
            <a:r>
              <a:rPr lang="ru-RU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опорных населённых пунктов</a:t>
            </a:r>
          </a:p>
          <a:p>
            <a:pPr>
              <a:lnSpc>
                <a:spcPct val="100000"/>
              </a:lnSpc>
            </a:pPr>
            <a:r>
              <a:rPr lang="ru-RU" b="0" dirty="0">
                <a:solidFill>
                  <a:schemeClr val="bg1"/>
                </a:solidFill>
              </a:rPr>
              <a:t>ЗАТО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346BA4-1602-4F5A-9EED-B844DB1577C1}"/>
              </a:ext>
            </a:extLst>
          </p:cNvPr>
          <p:cNvSpPr txBox="1"/>
          <p:nvPr/>
        </p:nvSpPr>
        <p:spPr>
          <a:xfrm>
            <a:off x="6103121" y="4778831"/>
            <a:ext cx="4381500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000" b="1">
                <a:solidFill>
                  <a:srgbClr val="46318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3600" dirty="0">
                <a:solidFill>
                  <a:srgbClr val="4DB594"/>
                </a:solidFill>
                <a:latin typeface="Arial Black" panose="020B0A04020102020204" pitchFamily="34" charset="0"/>
              </a:rPr>
              <a:t>3 КЛЮЧЕВЫЕ</a:t>
            </a:r>
          </a:p>
          <a:p>
            <a:r>
              <a:rPr lang="ru-RU" sz="3600" dirty="0">
                <a:solidFill>
                  <a:srgbClr val="4DB594"/>
                </a:solidFill>
                <a:latin typeface="Arial Black" panose="020B0A04020102020204" pitchFamily="34" charset="0"/>
              </a:rPr>
              <a:t>АГЛОМЕРАЦИИ</a:t>
            </a:r>
          </a:p>
          <a:p>
            <a:endParaRPr lang="ru-RU" sz="3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3000" dirty="0">
                <a:solidFill>
                  <a:schemeClr val="bg1"/>
                </a:solidFill>
                <a:highlight>
                  <a:srgbClr val="19AFA1"/>
                </a:highlight>
              </a:rPr>
              <a:t>Челябинская</a:t>
            </a:r>
          </a:p>
          <a:p>
            <a:r>
              <a:rPr lang="ru-RU" sz="2800" b="0" dirty="0">
                <a:solidFill>
                  <a:schemeClr val="bg1"/>
                </a:solidFill>
              </a:rPr>
              <a:t>1,6 млн. чел. </a:t>
            </a:r>
          </a:p>
          <a:p>
            <a:endParaRPr lang="ru-RU" sz="30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3000" dirty="0">
                <a:solidFill>
                  <a:schemeClr val="bg1"/>
                </a:solidFill>
                <a:highlight>
                  <a:srgbClr val="19AFA1"/>
                </a:highlight>
              </a:rPr>
              <a:t>Магнитогорская</a:t>
            </a:r>
            <a:r>
              <a:rPr lang="ru-RU" sz="3000" dirty="0">
                <a:solidFill>
                  <a:schemeClr val="bg1"/>
                </a:solidFill>
              </a:rPr>
              <a:t> </a:t>
            </a:r>
          </a:p>
          <a:p>
            <a:r>
              <a:rPr lang="ru-RU" sz="2800" b="0" dirty="0">
                <a:solidFill>
                  <a:schemeClr val="bg1"/>
                </a:solidFill>
              </a:rPr>
              <a:t>500 тыс. чел.</a:t>
            </a:r>
          </a:p>
          <a:p>
            <a:r>
              <a:rPr lang="ru-RU" sz="30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</a:p>
          <a:p>
            <a:r>
              <a:rPr lang="ru-RU" sz="3000" dirty="0">
                <a:solidFill>
                  <a:schemeClr val="bg1"/>
                </a:solidFill>
                <a:highlight>
                  <a:srgbClr val="19AFA1"/>
                </a:highlight>
              </a:rPr>
              <a:t>Миасс и Златоуст</a:t>
            </a:r>
          </a:p>
          <a:p>
            <a:r>
              <a:rPr lang="ru-RU" sz="3000" b="0" dirty="0">
                <a:solidFill>
                  <a:schemeClr val="bg1"/>
                </a:solidFill>
              </a:rPr>
              <a:t>320 тыс. чел.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1703E4-58DD-46FA-A8C7-172611F77C7E}"/>
              </a:ext>
            </a:extLst>
          </p:cNvPr>
          <p:cNvSpPr txBox="1"/>
          <p:nvPr/>
        </p:nvSpPr>
        <p:spPr>
          <a:xfrm>
            <a:off x="683127" y="11358576"/>
            <a:ext cx="61872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000" b="1" dirty="0">
                <a:solidFill>
                  <a:srgbClr val="5DBC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</a:p>
          <a:p>
            <a:pPr algn="r"/>
            <a:r>
              <a:rPr lang="ru-RU" sz="3000" b="1" dirty="0">
                <a:solidFill>
                  <a:srgbClr val="5DBC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  <a:p>
            <a:pPr algn="r"/>
            <a:r>
              <a:rPr lang="ru-RU" sz="3000" b="1" dirty="0">
                <a:solidFill>
                  <a:srgbClr val="5DBC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  <a:p>
            <a:pPr algn="r"/>
            <a:r>
              <a:rPr lang="ru-RU" sz="3000" b="1" dirty="0">
                <a:solidFill>
                  <a:srgbClr val="5DBC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  <a:p>
            <a:pPr algn="r"/>
            <a:r>
              <a:rPr lang="ru-RU" sz="3000" b="1" dirty="0">
                <a:solidFill>
                  <a:srgbClr val="5DBC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E41B39C-1E89-41B5-BE37-933C6372EA9A}"/>
              </a:ext>
            </a:extLst>
          </p:cNvPr>
          <p:cNvGrpSpPr/>
          <p:nvPr/>
        </p:nvGrpSpPr>
        <p:grpSpPr>
          <a:xfrm>
            <a:off x="131251" y="4036623"/>
            <a:ext cx="5480569" cy="6917495"/>
            <a:chOff x="131251" y="4036623"/>
            <a:chExt cx="5480569" cy="6917495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9BF1F0F-C9FB-4116-AB9D-A8F5A4116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1251" y="4036623"/>
              <a:ext cx="5480569" cy="6917495"/>
            </a:xfrm>
            <a:prstGeom prst="rect">
              <a:avLst/>
            </a:prstGeom>
          </p:spPr>
        </p:pic>
        <p:sp>
          <p:nvSpPr>
            <p:cNvPr id="13" name="Полилиния: фигура 12">
              <a:extLst>
                <a:ext uri="{FF2B5EF4-FFF2-40B4-BE49-F238E27FC236}">
                  <a16:creationId xmlns:a16="http://schemas.microsoft.com/office/drawing/2014/main" id="{C1FA230C-1C91-4905-AED8-709A2144944D}"/>
                </a:ext>
              </a:extLst>
            </p:cNvPr>
            <p:cNvSpPr/>
            <p:nvPr/>
          </p:nvSpPr>
          <p:spPr>
            <a:xfrm>
              <a:off x="1784196" y="5486400"/>
              <a:ext cx="1087340" cy="1472645"/>
            </a:xfrm>
            <a:custGeom>
              <a:avLst/>
              <a:gdLst>
                <a:gd name="connsiteX0" fmla="*/ 336550 w 961164"/>
                <a:gd name="connsiteY0" fmla="*/ 311150 h 1219200"/>
                <a:gd name="connsiteX1" fmla="*/ 368300 w 961164"/>
                <a:gd name="connsiteY1" fmla="*/ 298450 h 1219200"/>
                <a:gd name="connsiteX2" fmla="*/ 425450 w 961164"/>
                <a:gd name="connsiteY2" fmla="*/ 222250 h 1219200"/>
                <a:gd name="connsiteX3" fmla="*/ 419100 w 961164"/>
                <a:gd name="connsiteY3" fmla="*/ 203200 h 1219200"/>
                <a:gd name="connsiteX4" fmla="*/ 495300 w 961164"/>
                <a:gd name="connsiteY4" fmla="*/ 146050 h 1219200"/>
                <a:gd name="connsiteX5" fmla="*/ 527050 w 961164"/>
                <a:gd name="connsiteY5" fmla="*/ 152400 h 1219200"/>
                <a:gd name="connsiteX6" fmla="*/ 628650 w 961164"/>
                <a:gd name="connsiteY6" fmla="*/ 107950 h 1219200"/>
                <a:gd name="connsiteX7" fmla="*/ 666750 w 961164"/>
                <a:gd name="connsiteY7" fmla="*/ 95250 h 1219200"/>
                <a:gd name="connsiteX8" fmla="*/ 679450 w 961164"/>
                <a:gd name="connsiteY8" fmla="*/ 69850 h 1219200"/>
                <a:gd name="connsiteX9" fmla="*/ 711200 w 961164"/>
                <a:gd name="connsiteY9" fmla="*/ 12700 h 1219200"/>
                <a:gd name="connsiteX10" fmla="*/ 736600 w 961164"/>
                <a:gd name="connsiteY10" fmla="*/ 0 h 1219200"/>
                <a:gd name="connsiteX11" fmla="*/ 755650 w 961164"/>
                <a:gd name="connsiteY11" fmla="*/ 6350 h 1219200"/>
                <a:gd name="connsiteX12" fmla="*/ 774700 w 961164"/>
                <a:gd name="connsiteY12" fmla="*/ 19050 h 1219200"/>
                <a:gd name="connsiteX13" fmla="*/ 800100 w 961164"/>
                <a:gd name="connsiteY13" fmla="*/ 25400 h 1219200"/>
                <a:gd name="connsiteX14" fmla="*/ 863600 w 961164"/>
                <a:gd name="connsiteY14" fmla="*/ 38100 h 1219200"/>
                <a:gd name="connsiteX15" fmla="*/ 901700 w 961164"/>
                <a:gd name="connsiteY15" fmla="*/ 114300 h 1219200"/>
                <a:gd name="connsiteX16" fmla="*/ 908050 w 961164"/>
                <a:gd name="connsiteY16" fmla="*/ 165100 h 1219200"/>
                <a:gd name="connsiteX17" fmla="*/ 914400 w 961164"/>
                <a:gd name="connsiteY17" fmla="*/ 285750 h 1219200"/>
                <a:gd name="connsiteX18" fmla="*/ 927100 w 961164"/>
                <a:gd name="connsiteY18" fmla="*/ 425450 h 1219200"/>
                <a:gd name="connsiteX19" fmla="*/ 933450 w 961164"/>
                <a:gd name="connsiteY19" fmla="*/ 457200 h 1219200"/>
                <a:gd name="connsiteX20" fmla="*/ 946150 w 961164"/>
                <a:gd name="connsiteY20" fmla="*/ 476250 h 1219200"/>
                <a:gd name="connsiteX21" fmla="*/ 952500 w 961164"/>
                <a:gd name="connsiteY21" fmla="*/ 508000 h 1219200"/>
                <a:gd name="connsiteX22" fmla="*/ 958850 w 961164"/>
                <a:gd name="connsiteY22" fmla="*/ 527050 h 1219200"/>
                <a:gd name="connsiteX23" fmla="*/ 939800 w 961164"/>
                <a:gd name="connsiteY23" fmla="*/ 685800 h 1219200"/>
                <a:gd name="connsiteX24" fmla="*/ 927100 w 961164"/>
                <a:gd name="connsiteY24" fmla="*/ 704850 h 1219200"/>
                <a:gd name="connsiteX25" fmla="*/ 920750 w 961164"/>
                <a:gd name="connsiteY25" fmla="*/ 723900 h 1219200"/>
                <a:gd name="connsiteX26" fmla="*/ 831850 w 961164"/>
                <a:gd name="connsiteY26" fmla="*/ 755650 h 1219200"/>
                <a:gd name="connsiteX27" fmla="*/ 812800 w 961164"/>
                <a:gd name="connsiteY27" fmla="*/ 762000 h 1219200"/>
                <a:gd name="connsiteX28" fmla="*/ 692150 w 961164"/>
                <a:gd name="connsiteY28" fmla="*/ 704850 h 1219200"/>
                <a:gd name="connsiteX29" fmla="*/ 666750 w 961164"/>
                <a:gd name="connsiteY29" fmla="*/ 660400 h 1219200"/>
                <a:gd name="connsiteX30" fmla="*/ 647700 w 961164"/>
                <a:gd name="connsiteY30" fmla="*/ 590550 h 1219200"/>
                <a:gd name="connsiteX31" fmla="*/ 520700 w 961164"/>
                <a:gd name="connsiteY31" fmla="*/ 596900 h 1219200"/>
                <a:gd name="connsiteX32" fmla="*/ 546100 w 961164"/>
                <a:gd name="connsiteY32" fmla="*/ 666750 h 1219200"/>
                <a:gd name="connsiteX33" fmla="*/ 577850 w 961164"/>
                <a:gd name="connsiteY33" fmla="*/ 711200 h 1219200"/>
                <a:gd name="connsiteX34" fmla="*/ 635000 w 961164"/>
                <a:gd name="connsiteY34" fmla="*/ 768350 h 1219200"/>
                <a:gd name="connsiteX35" fmla="*/ 603250 w 961164"/>
                <a:gd name="connsiteY35" fmla="*/ 844550 h 1219200"/>
                <a:gd name="connsiteX36" fmla="*/ 552450 w 961164"/>
                <a:gd name="connsiteY36" fmla="*/ 838200 h 1219200"/>
                <a:gd name="connsiteX37" fmla="*/ 508000 w 961164"/>
                <a:gd name="connsiteY37" fmla="*/ 806450 h 1219200"/>
                <a:gd name="connsiteX38" fmla="*/ 469900 w 961164"/>
                <a:gd name="connsiteY38" fmla="*/ 781050 h 1219200"/>
                <a:gd name="connsiteX39" fmla="*/ 444500 w 961164"/>
                <a:gd name="connsiteY39" fmla="*/ 793750 h 1219200"/>
                <a:gd name="connsiteX40" fmla="*/ 425450 w 961164"/>
                <a:gd name="connsiteY40" fmla="*/ 838200 h 1219200"/>
                <a:gd name="connsiteX41" fmla="*/ 406400 w 961164"/>
                <a:gd name="connsiteY41" fmla="*/ 901700 h 1219200"/>
                <a:gd name="connsiteX42" fmla="*/ 311150 w 961164"/>
                <a:gd name="connsiteY42" fmla="*/ 1003300 h 1219200"/>
                <a:gd name="connsiteX43" fmla="*/ 292100 w 961164"/>
                <a:gd name="connsiteY43" fmla="*/ 1016000 h 1219200"/>
                <a:gd name="connsiteX44" fmla="*/ 215900 w 961164"/>
                <a:gd name="connsiteY44" fmla="*/ 1085850 h 1219200"/>
                <a:gd name="connsiteX45" fmla="*/ 165100 w 961164"/>
                <a:gd name="connsiteY45" fmla="*/ 1181100 h 1219200"/>
                <a:gd name="connsiteX46" fmla="*/ 146050 w 961164"/>
                <a:gd name="connsiteY46" fmla="*/ 1206500 h 1219200"/>
                <a:gd name="connsiteX47" fmla="*/ 114300 w 961164"/>
                <a:gd name="connsiteY47" fmla="*/ 1219200 h 1219200"/>
                <a:gd name="connsiteX48" fmla="*/ 57150 w 961164"/>
                <a:gd name="connsiteY48" fmla="*/ 1187450 h 1219200"/>
                <a:gd name="connsiteX49" fmla="*/ 25400 w 961164"/>
                <a:gd name="connsiteY49" fmla="*/ 1149350 h 1219200"/>
                <a:gd name="connsiteX50" fmla="*/ 0 w 961164"/>
                <a:gd name="connsiteY50" fmla="*/ 1079500 h 1219200"/>
                <a:gd name="connsiteX51" fmla="*/ 57150 w 961164"/>
                <a:gd name="connsiteY51" fmla="*/ 971550 h 1219200"/>
                <a:gd name="connsiteX52" fmla="*/ 133350 w 961164"/>
                <a:gd name="connsiteY52" fmla="*/ 914400 h 1219200"/>
                <a:gd name="connsiteX53" fmla="*/ 177800 w 961164"/>
                <a:gd name="connsiteY53" fmla="*/ 863600 h 1219200"/>
                <a:gd name="connsiteX54" fmla="*/ 196850 w 961164"/>
                <a:gd name="connsiteY54" fmla="*/ 704850 h 1219200"/>
                <a:gd name="connsiteX55" fmla="*/ 209550 w 961164"/>
                <a:gd name="connsiteY55" fmla="*/ 673100 h 1219200"/>
                <a:gd name="connsiteX56" fmla="*/ 190500 w 961164"/>
                <a:gd name="connsiteY56" fmla="*/ 508000 h 1219200"/>
                <a:gd name="connsiteX57" fmla="*/ 184150 w 961164"/>
                <a:gd name="connsiteY57" fmla="*/ 482600 h 1219200"/>
                <a:gd name="connsiteX58" fmla="*/ 165100 w 961164"/>
                <a:gd name="connsiteY58" fmla="*/ 463550 h 1219200"/>
                <a:gd name="connsiteX59" fmla="*/ 107950 w 961164"/>
                <a:gd name="connsiteY59" fmla="*/ 431800 h 1219200"/>
                <a:gd name="connsiteX60" fmla="*/ 101600 w 961164"/>
                <a:gd name="connsiteY60" fmla="*/ 406400 h 1219200"/>
                <a:gd name="connsiteX61" fmla="*/ 127000 w 961164"/>
                <a:gd name="connsiteY61" fmla="*/ 311150 h 1219200"/>
                <a:gd name="connsiteX62" fmla="*/ 234950 w 961164"/>
                <a:gd name="connsiteY62" fmla="*/ 285750 h 1219200"/>
                <a:gd name="connsiteX63" fmla="*/ 311150 w 961164"/>
                <a:gd name="connsiteY63" fmla="*/ 298450 h 1219200"/>
                <a:gd name="connsiteX64" fmla="*/ 336550 w 961164"/>
                <a:gd name="connsiteY64" fmla="*/ 311150 h 1219200"/>
                <a:gd name="connsiteX65" fmla="*/ 336550 w 961164"/>
                <a:gd name="connsiteY65" fmla="*/ 31115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961164" h="1219200">
                  <a:moveTo>
                    <a:pt x="336550" y="311150"/>
                  </a:moveTo>
                  <a:cubicBezTo>
                    <a:pt x="341842" y="309033"/>
                    <a:pt x="359082" y="305154"/>
                    <a:pt x="368300" y="298450"/>
                  </a:cubicBezTo>
                  <a:cubicBezTo>
                    <a:pt x="406124" y="270941"/>
                    <a:pt x="406523" y="260104"/>
                    <a:pt x="425450" y="222250"/>
                  </a:cubicBezTo>
                  <a:cubicBezTo>
                    <a:pt x="423333" y="215900"/>
                    <a:pt x="419100" y="209893"/>
                    <a:pt x="419100" y="203200"/>
                  </a:cubicBezTo>
                  <a:cubicBezTo>
                    <a:pt x="419100" y="115648"/>
                    <a:pt x="413801" y="138641"/>
                    <a:pt x="495300" y="146050"/>
                  </a:cubicBezTo>
                  <a:cubicBezTo>
                    <a:pt x="505883" y="148167"/>
                    <a:pt x="516352" y="153826"/>
                    <a:pt x="527050" y="152400"/>
                  </a:cubicBezTo>
                  <a:cubicBezTo>
                    <a:pt x="606835" y="141762"/>
                    <a:pt x="571013" y="136769"/>
                    <a:pt x="628650" y="107950"/>
                  </a:cubicBezTo>
                  <a:cubicBezTo>
                    <a:pt x="640624" y="101963"/>
                    <a:pt x="654050" y="99483"/>
                    <a:pt x="666750" y="95250"/>
                  </a:cubicBezTo>
                  <a:cubicBezTo>
                    <a:pt x="670983" y="86783"/>
                    <a:pt x="675721" y="78551"/>
                    <a:pt x="679450" y="69850"/>
                  </a:cubicBezTo>
                  <a:cubicBezTo>
                    <a:pt x="687727" y="50536"/>
                    <a:pt x="688699" y="23951"/>
                    <a:pt x="711200" y="12700"/>
                  </a:cubicBezTo>
                  <a:lnTo>
                    <a:pt x="736600" y="0"/>
                  </a:lnTo>
                  <a:cubicBezTo>
                    <a:pt x="742950" y="2117"/>
                    <a:pt x="749663" y="3357"/>
                    <a:pt x="755650" y="6350"/>
                  </a:cubicBezTo>
                  <a:cubicBezTo>
                    <a:pt x="762476" y="9763"/>
                    <a:pt x="767685" y="16044"/>
                    <a:pt x="774700" y="19050"/>
                  </a:cubicBezTo>
                  <a:cubicBezTo>
                    <a:pt x="782722" y="22488"/>
                    <a:pt x="791566" y="23571"/>
                    <a:pt x="800100" y="25400"/>
                  </a:cubicBezTo>
                  <a:cubicBezTo>
                    <a:pt x="821207" y="29923"/>
                    <a:pt x="863600" y="38100"/>
                    <a:pt x="863600" y="38100"/>
                  </a:cubicBezTo>
                  <a:cubicBezTo>
                    <a:pt x="878494" y="62924"/>
                    <a:pt x="894048" y="85606"/>
                    <a:pt x="901700" y="114300"/>
                  </a:cubicBezTo>
                  <a:cubicBezTo>
                    <a:pt x="906097" y="130789"/>
                    <a:pt x="905933" y="148167"/>
                    <a:pt x="908050" y="165100"/>
                  </a:cubicBezTo>
                  <a:cubicBezTo>
                    <a:pt x="910167" y="205317"/>
                    <a:pt x="911461" y="245585"/>
                    <a:pt x="914400" y="285750"/>
                  </a:cubicBezTo>
                  <a:cubicBezTo>
                    <a:pt x="917812" y="332384"/>
                    <a:pt x="921936" y="378977"/>
                    <a:pt x="927100" y="425450"/>
                  </a:cubicBezTo>
                  <a:cubicBezTo>
                    <a:pt x="928292" y="436177"/>
                    <a:pt x="929660" y="447094"/>
                    <a:pt x="933450" y="457200"/>
                  </a:cubicBezTo>
                  <a:cubicBezTo>
                    <a:pt x="936130" y="464346"/>
                    <a:pt x="941917" y="469900"/>
                    <a:pt x="946150" y="476250"/>
                  </a:cubicBezTo>
                  <a:cubicBezTo>
                    <a:pt x="948267" y="486833"/>
                    <a:pt x="949882" y="497529"/>
                    <a:pt x="952500" y="508000"/>
                  </a:cubicBezTo>
                  <a:cubicBezTo>
                    <a:pt x="954123" y="514494"/>
                    <a:pt x="958850" y="520357"/>
                    <a:pt x="958850" y="527050"/>
                  </a:cubicBezTo>
                  <a:cubicBezTo>
                    <a:pt x="958850" y="619640"/>
                    <a:pt x="970955" y="631279"/>
                    <a:pt x="939800" y="685800"/>
                  </a:cubicBezTo>
                  <a:cubicBezTo>
                    <a:pt x="936014" y="692426"/>
                    <a:pt x="930513" y="698024"/>
                    <a:pt x="927100" y="704850"/>
                  </a:cubicBezTo>
                  <a:cubicBezTo>
                    <a:pt x="924107" y="710837"/>
                    <a:pt x="926034" y="719791"/>
                    <a:pt x="920750" y="723900"/>
                  </a:cubicBezTo>
                  <a:cubicBezTo>
                    <a:pt x="881244" y="754627"/>
                    <a:pt x="873112" y="746481"/>
                    <a:pt x="831850" y="755650"/>
                  </a:cubicBezTo>
                  <a:cubicBezTo>
                    <a:pt x="825316" y="757102"/>
                    <a:pt x="819150" y="759883"/>
                    <a:pt x="812800" y="762000"/>
                  </a:cubicBezTo>
                  <a:cubicBezTo>
                    <a:pt x="772583" y="742950"/>
                    <a:pt x="728681" y="730263"/>
                    <a:pt x="692150" y="704850"/>
                  </a:cubicBezTo>
                  <a:cubicBezTo>
                    <a:pt x="678141" y="695105"/>
                    <a:pt x="673472" y="676085"/>
                    <a:pt x="666750" y="660400"/>
                  </a:cubicBezTo>
                  <a:cubicBezTo>
                    <a:pt x="662221" y="649832"/>
                    <a:pt x="651802" y="606958"/>
                    <a:pt x="647700" y="590550"/>
                  </a:cubicBezTo>
                  <a:cubicBezTo>
                    <a:pt x="605367" y="592667"/>
                    <a:pt x="554609" y="571468"/>
                    <a:pt x="520700" y="596900"/>
                  </a:cubicBezTo>
                  <a:cubicBezTo>
                    <a:pt x="500880" y="611765"/>
                    <a:pt x="535020" y="644591"/>
                    <a:pt x="546100" y="666750"/>
                  </a:cubicBezTo>
                  <a:cubicBezTo>
                    <a:pt x="554243" y="683036"/>
                    <a:pt x="565860" y="697497"/>
                    <a:pt x="577850" y="711200"/>
                  </a:cubicBezTo>
                  <a:cubicBezTo>
                    <a:pt x="595591" y="731475"/>
                    <a:pt x="635000" y="768350"/>
                    <a:pt x="635000" y="768350"/>
                  </a:cubicBezTo>
                  <a:cubicBezTo>
                    <a:pt x="633081" y="777946"/>
                    <a:pt x="635920" y="841580"/>
                    <a:pt x="603250" y="844550"/>
                  </a:cubicBezTo>
                  <a:cubicBezTo>
                    <a:pt x="586255" y="846095"/>
                    <a:pt x="569383" y="840317"/>
                    <a:pt x="552450" y="838200"/>
                  </a:cubicBezTo>
                  <a:cubicBezTo>
                    <a:pt x="490516" y="796911"/>
                    <a:pt x="586764" y="861584"/>
                    <a:pt x="508000" y="806450"/>
                  </a:cubicBezTo>
                  <a:cubicBezTo>
                    <a:pt x="495496" y="797697"/>
                    <a:pt x="469900" y="781050"/>
                    <a:pt x="469900" y="781050"/>
                  </a:cubicBezTo>
                  <a:cubicBezTo>
                    <a:pt x="461433" y="785283"/>
                    <a:pt x="450312" y="786278"/>
                    <a:pt x="444500" y="793750"/>
                  </a:cubicBezTo>
                  <a:cubicBezTo>
                    <a:pt x="434603" y="806474"/>
                    <a:pt x="430548" y="822907"/>
                    <a:pt x="425450" y="838200"/>
                  </a:cubicBezTo>
                  <a:cubicBezTo>
                    <a:pt x="416456" y="865182"/>
                    <a:pt x="423540" y="876769"/>
                    <a:pt x="406400" y="901700"/>
                  </a:cubicBezTo>
                  <a:cubicBezTo>
                    <a:pt x="371138" y="952991"/>
                    <a:pt x="354580" y="969521"/>
                    <a:pt x="311150" y="1003300"/>
                  </a:cubicBezTo>
                  <a:cubicBezTo>
                    <a:pt x="305126" y="1007985"/>
                    <a:pt x="298310" y="1011564"/>
                    <a:pt x="292100" y="1016000"/>
                  </a:cubicBezTo>
                  <a:cubicBezTo>
                    <a:pt x="268331" y="1032978"/>
                    <a:pt x="227144" y="1064767"/>
                    <a:pt x="215900" y="1085850"/>
                  </a:cubicBezTo>
                  <a:cubicBezTo>
                    <a:pt x="198967" y="1117600"/>
                    <a:pt x="183129" y="1149959"/>
                    <a:pt x="165100" y="1181100"/>
                  </a:cubicBezTo>
                  <a:cubicBezTo>
                    <a:pt x="159797" y="1190259"/>
                    <a:pt x="154517" y="1200150"/>
                    <a:pt x="146050" y="1206500"/>
                  </a:cubicBezTo>
                  <a:cubicBezTo>
                    <a:pt x="136931" y="1213339"/>
                    <a:pt x="124883" y="1214967"/>
                    <a:pt x="114300" y="1219200"/>
                  </a:cubicBezTo>
                  <a:cubicBezTo>
                    <a:pt x="95250" y="1208617"/>
                    <a:pt x="74286" y="1200914"/>
                    <a:pt x="57150" y="1187450"/>
                  </a:cubicBezTo>
                  <a:cubicBezTo>
                    <a:pt x="44151" y="1177236"/>
                    <a:pt x="33602" y="1163704"/>
                    <a:pt x="25400" y="1149350"/>
                  </a:cubicBezTo>
                  <a:cubicBezTo>
                    <a:pt x="19693" y="1139363"/>
                    <a:pt x="6260" y="1098281"/>
                    <a:pt x="0" y="1079500"/>
                  </a:cubicBezTo>
                  <a:cubicBezTo>
                    <a:pt x="19050" y="1043517"/>
                    <a:pt x="31567" y="1003224"/>
                    <a:pt x="57150" y="971550"/>
                  </a:cubicBezTo>
                  <a:cubicBezTo>
                    <a:pt x="77100" y="946850"/>
                    <a:pt x="108841" y="934584"/>
                    <a:pt x="133350" y="914400"/>
                  </a:cubicBezTo>
                  <a:cubicBezTo>
                    <a:pt x="160806" y="891789"/>
                    <a:pt x="161739" y="887692"/>
                    <a:pt x="177800" y="863600"/>
                  </a:cubicBezTo>
                  <a:cubicBezTo>
                    <a:pt x="184150" y="810683"/>
                    <a:pt x="188088" y="757421"/>
                    <a:pt x="196850" y="704850"/>
                  </a:cubicBezTo>
                  <a:cubicBezTo>
                    <a:pt x="198724" y="693606"/>
                    <a:pt x="209112" y="684490"/>
                    <a:pt x="209550" y="673100"/>
                  </a:cubicBezTo>
                  <a:cubicBezTo>
                    <a:pt x="215795" y="510725"/>
                    <a:pt x="216362" y="585586"/>
                    <a:pt x="190500" y="508000"/>
                  </a:cubicBezTo>
                  <a:cubicBezTo>
                    <a:pt x="187740" y="499721"/>
                    <a:pt x="188480" y="490177"/>
                    <a:pt x="184150" y="482600"/>
                  </a:cubicBezTo>
                  <a:cubicBezTo>
                    <a:pt x="179695" y="474803"/>
                    <a:pt x="171918" y="469394"/>
                    <a:pt x="165100" y="463550"/>
                  </a:cubicBezTo>
                  <a:cubicBezTo>
                    <a:pt x="138671" y="440897"/>
                    <a:pt x="140813" y="444945"/>
                    <a:pt x="107950" y="431800"/>
                  </a:cubicBezTo>
                  <a:cubicBezTo>
                    <a:pt x="105833" y="423333"/>
                    <a:pt x="100239" y="415020"/>
                    <a:pt x="101600" y="406400"/>
                  </a:cubicBezTo>
                  <a:cubicBezTo>
                    <a:pt x="106725" y="373943"/>
                    <a:pt x="106826" y="337088"/>
                    <a:pt x="127000" y="311150"/>
                  </a:cubicBezTo>
                  <a:cubicBezTo>
                    <a:pt x="137702" y="297390"/>
                    <a:pt x="214092" y="288730"/>
                    <a:pt x="234950" y="285750"/>
                  </a:cubicBezTo>
                  <a:cubicBezTo>
                    <a:pt x="260350" y="289983"/>
                    <a:pt x="286168" y="292205"/>
                    <a:pt x="311150" y="298450"/>
                  </a:cubicBezTo>
                  <a:cubicBezTo>
                    <a:pt x="320333" y="300746"/>
                    <a:pt x="327849" y="307421"/>
                    <a:pt x="336550" y="311150"/>
                  </a:cubicBezTo>
                  <a:lnTo>
                    <a:pt x="336550" y="311150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id="{610DC4EA-5D87-434C-9B57-CB70C4583FEA}"/>
                </a:ext>
              </a:extLst>
            </p:cNvPr>
            <p:cNvSpPr/>
            <p:nvPr/>
          </p:nvSpPr>
          <p:spPr>
            <a:xfrm>
              <a:off x="3216053" y="4751110"/>
              <a:ext cx="1533604" cy="1733921"/>
            </a:xfrm>
            <a:custGeom>
              <a:avLst/>
              <a:gdLst>
                <a:gd name="connsiteX0" fmla="*/ 1428750 w 1676595"/>
                <a:gd name="connsiteY0" fmla="*/ 66675 h 1847850"/>
                <a:gd name="connsiteX1" fmla="*/ 1438275 w 1676595"/>
                <a:gd name="connsiteY1" fmla="*/ 19050 h 1847850"/>
                <a:gd name="connsiteX2" fmla="*/ 1400175 w 1676595"/>
                <a:gd name="connsiteY2" fmla="*/ 9525 h 1847850"/>
                <a:gd name="connsiteX3" fmla="*/ 1371600 w 1676595"/>
                <a:gd name="connsiteY3" fmla="*/ 0 h 1847850"/>
                <a:gd name="connsiteX4" fmla="*/ 1285875 w 1676595"/>
                <a:gd name="connsiteY4" fmla="*/ 47625 h 1847850"/>
                <a:gd name="connsiteX5" fmla="*/ 1266825 w 1676595"/>
                <a:gd name="connsiteY5" fmla="*/ 85725 h 1847850"/>
                <a:gd name="connsiteX6" fmla="*/ 1228725 w 1676595"/>
                <a:gd name="connsiteY6" fmla="*/ 95250 h 1847850"/>
                <a:gd name="connsiteX7" fmla="*/ 1123950 w 1676595"/>
                <a:gd name="connsiteY7" fmla="*/ 142875 h 1847850"/>
                <a:gd name="connsiteX8" fmla="*/ 1095375 w 1676595"/>
                <a:gd name="connsiteY8" fmla="*/ 171450 h 1847850"/>
                <a:gd name="connsiteX9" fmla="*/ 1047750 w 1676595"/>
                <a:gd name="connsiteY9" fmla="*/ 247650 h 1847850"/>
                <a:gd name="connsiteX10" fmla="*/ 1028700 w 1676595"/>
                <a:gd name="connsiteY10" fmla="*/ 314325 h 1847850"/>
                <a:gd name="connsiteX11" fmla="*/ 1009650 w 1676595"/>
                <a:gd name="connsiteY11" fmla="*/ 371475 h 1847850"/>
                <a:gd name="connsiteX12" fmla="*/ 1000125 w 1676595"/>
                <a:gd name="connsiteY12" fmla="*/ 400050 h 1847850"/>
                <a:gd name="connsiteX13" fmla="*/ 981075 w 1676595"/>
                <a:gd name="connsiteY13" fmla="*/ 476250 h 1847850"/>
                <a:gd name="connsiteX14" fmla="*/ 971550 w 1676595"/>
                <a:gd name="connsiteY14" fmla="*/ 514350 h 1847850"/>
                <a:gd name="connsiteX15" fmla="*/ 942975 w 1676595"/>
                <a:gd name="connsiteY15" fmla="*/ 733425 h 1847850"/>
                <a:gd name="connsiteX16" fmla="*/ 923925 w 1676595"/>
                <a:gd name="connsiteY16" fmla="*/ 781050 h 1847850"/>
                <a:gd name="connsiteX17" fmla="*/ 885825 w 1676595"/>
                <a:gd name="connsiteY17" fmla="*/ 838200 h 1847850"/>
                <a:gd name="connsiteX18" fmla="*/ 828675 w 1676595"/>
                <a:gd name="connsiteY18" fmla="*/ 866775 h 1847850"/>
                <a:gd name="connsiteX19" fmla="*/ 723900 w 1676595"/>
                <a:gd name="connsiteY19" fmla="*/ 838200 h 1847850"/>
                <a:gd name="connsiteX20" fmla="*/ 733425 w 1676595"/>
                <a:gd name="connsiteY20" fmla="*/ 771525 h 1847850"/>
                <a:gd name="connsiteX21" fmla="*/ 723900 w 1676595"/>
                <a:gd name="connsiteY21" fmla="*/ 695325 h 1847850"/>
                <a:gd name="connsiteX22" fmla="*/ 685800 w 1676595"/>
                <a:gd name="connsiteY22" fmla="*/ 657225 h 1847850"/>
                <a:gd name="connsiteX23" fmla="*/ 666750 w 1676595"/>
                <a:gd name="connsiteY23" fmla="*/ 619125 h 1847850"/>
                <a:gd name="connsiteX24" fmla="*/ 647700 w 1676595"/>
                <a:gd name="connsiteY24" fmla="*/ 590550 h 1847850"/>
                <a:gd name="connsiteX25" fmla="*/ 638175 w 1676595"/>
                <a:gd name="connsiteY25" fmla="*/ 561975 h 1847850"/>
                <a:gd name="connsiteX26" fmla="*/ 590550 w 1676595"/>
                <a:gd name="connsiteY26" fmla="*/ 514350 h 1847850"/>
                <a:gd name="connsiteX27" fmla="*/ 533400 w 1676595"/>
                <a:gd name="connsiteY27" fmla="*/ 504825 h 1847850"/>
                <a:gd name="connsiteX28" fmla="*/ 476250 w 1676595"/>
                <a:gd name="connsiteY28" fmla="*/ 514350 h 1847850"/>
                <a:gd name="connsiteX29" fmla="*/ 485775 w 1676595"/>
                <a:gd name="connsiteY29" fmla="*/ 619125 h 1847850"/>
                <a:gd name="connsiteX30" fmla="*/ 504825 w 1676595"/>
                <a:gd name="connsiteY30" fmla="*/ 695325 h 1847850"/>
                <a:gd name="connsiteX31" fmla="*/ 457200 w 1676595"/>
                <a:gd name="connsiteY31" fmla="*/ 914400 h 1847850"/>
                <a:gd name="connsiteX32" fmla="*/ 381000 w 1676595"/>
                <a:gd name="connsiteY32" fmla="*/ 962025 h 1847850"/>
                <a:gd name="connsiteX33" fmla="*/ 333375 w 1676595"/>
                <a:gd name="connsiteY33" fmla="*/ 990600 h 1847850"/>
                <a:gd name="connsiteX34" fmla="*/ 257175 w 1676595"/>
                <a:gd name="connsiteY34" fmla="*/ 1047750 h 1847850"/>
                <a:gd name="connsiteX35" fmla="*/ 238125 w 1676595"/>
                <a:gd name="connsiteY35" fmla="*/ 1095375 h 1847850"/>
                <a:gd name="connsiteX36" fmla="*/ 190500 w 1676595"/>
                <a:gd name="connsiteY36" fmla="*/ 1162050 h 1847850"/>
                <a:gd name="connsiteX37" fmla="*/ 152400 w 1676595"/>
                <a:gd name="connsiteY37" fmla="*/ 1190625 h 1847850"/>
                <a:gd name="connsiteX38" fmla="*/ 133350 w 1676595"/>
                <a:gd name="connsiteY38" fmla="*/ 1247775 h 1847850"/>
                <a:gd name="connsiteX39" fmla="*/ 123825 w 1676595"/>
                <a:gd name="connsiteY39" fmla="*/ 1314450 h 1847850"/>
                <a:gd name="connsiteX40" fmla="*/ 95250 w 1676595"/>
                <a:gd name="connsiteY40" fmla="*/ 1323975 h 1847850"/>
                <a:gd name="connsiteX41" fmla="*/ 76200 w 1676595"/>
                <a:gd name="connsiteY41" fmla="*/ 1352550 h 1847850"/>
                <a:gd name="connsiteX42" fmla="*/ 19050 w 1676595"/>
                <a:gd name="connsiteY42" fmla="*/ 1400175 h 1847850"/>
                <a:gd name="connsiteX43" fmla="*/ 0 w 1676595"/>
                <a:gd name="connsiteY43" fmla="*/ 1438275 h 1847850"/>
                <a:gd name="connsiteX44" fmla="*/ 38100 w 1676595"/>
                <a:gd name="connsiteY44" fmla="*/ 1495425 h 1847850"/>
                <a:gd name="connsiteX45" fmla="*/ 95250 w 1676595"/>
                <a:gd name="connsiteY45" fmla="*/ 1524000 h 1847850"/>
                <a:gd name="connsiteX46" fmla="*/ 114300 w 1676595"/>
                <a:gd name="connsiteY46" fmla="*/ 1562100 h 1847850"/>
                <a:gd name="connsiteX47" fmla="*/ 142875 w 1676595"/>
                <a:gd name="connsiteY47" fmla="*/ 1714500 h 1847850"/>
                <a:gd name="connsiteX48" fmla="*/ 180975 w 1676595"/>
                <a:gd name="connsiteY48" fmla="*/ 1752600 h 1847850"/>
                <a:gd name="connsiteX49" fmla="*/ 209550 w 1676595"/>
                <a:gd name="connsiteY49" fmla="*/ 1771650 h 1847850"/>
                <a:gd name="connsiteX50" fmla="*/ 323850 w 1676595"/>
                <a:gd name="connsiteY50" fmla="*/ 1781175 h 1847850"/>
                <a:gd name="connsiteX51" fmla="*/ 390525 w 1676595"/>
                <a:gd name="connsiteY51" fmla="*/ 1838325 h 1847850"/>
                <a:gd name="connsiteX52" fmla="*/ 438150 w 1676595"/>
                <a:gd name="connsiteY52" fmla="*/ 1847850 h 1847850"/>
                <a:gd name="connsiteX53" fmla="*/ 638175 w 1676595"/>
                <a:gd name="connsiteY53" fmla="*/ 1828800 h 1847850"/>
                <a:gd name="connsiteX54" fmla="*/ 666750 w 1676595"/>
                <a:gd name="connsiteY54" fmla="*/ 1809750 h 1847850"/>
                <a:gd name="connsiteX55" fmla="*/ 723900 w 1676595"/>
                <a:gd name="connsiteY55" fmla="*/ 1790700 h 1847850"/>
                <a:gd name="connsiteX56" fmla="*/ 723900 w 1676595"/>
                <a:gd name="connsiteY56" fmla="*/ 1685925 h 1847850"/>
                <a:gd name="connsiteX57" fmla="*/ 704850 w 1676595"/>
                <a:gd name="connsiteY57" fmla="*/ 1628775 h 1847850"/>
                <a:gd name="connsiteX58" fmla="*/ 714375 w 1676595"/>
                <a:gd name="connsiteY58" fmla="*/ 1590675 h 1847850"/>
                <a:gd name="connsiteX59" fmla="*/ 790575 w 1676595"/>
                <a:gd name="connsiteY59" fmla="*/ 1562100 h 1847850"/>
                <a:gd name="connsiteX60" fmla="*/ 819150 w 1676595"/>
                <a:gd name="connsiteY60" fmla="*/ 1581150 h 1847850"/>
                <a:gd name="connsiteX61" fmla="*/ 838200 w 1676595"/>
                <a:gd name="connsiteY61" fmla="*/ 1609725 h 1847850"/>
                <a:gd name="connsiteX62" fmla="*/ 904875 w 1676595"/>
                <a:gd name="connsiteY62" fmla="*/ 1676400 h 1847850"/>
                <a:gd name="connsiteX63" fmla="*/ 1009650 w 1676595"/>
                <a:gd name="connsiteY63" fmla="*/ 1685925 h 1847850"/>
                <a:gd name="connsiteX64" fmla="*/ 1133475 w 1676595"/>
                <a:gd name="connsiteY64" fmla="*/ 1676400 h 1847850"/>
                <a:gd name="connsiteX65" fmla="*/ 1143000 w 1676595"/>
                <a:gd name="connsiteY65" fmla="*/ 1638300 h 1847850"/>
                <a:gd name="connsiteX66" fmla="*/ 1181100 w 1676595"/>
                <a:gd name="connsiteY66" fmla="*/ 1581150 h 1847850"/>
                <a:gd name="connsiteX67" fmla="*/ 1228725 w 1676595"/>
                <a:gd name="connsiteY67" fmla="*/ 1600200 h 1847850"/>
                <a:gd name="connsiteX68" fmla="*/ 1285875 w 1676595"/>
                <a:gd name="connsiteY68" fmla="*/ 1619250 h 1847850"/>
                <a:gd name="connsiteX69" fmla="*/ 1343025 w 1676595"/>
                <a:gd name="connsiteY69" fmla="*/ 1562100 h 1847850"/>
                <a:gd name="connsiteX70" fmla="*/ 1352550 w 1676595"/>
                <a:gd name="connsiteY70" fmla="*/ 1504950 h 1847850"/>
                <a:gd name="connsiteX71" fmla="*/ 1362075 w 1676595"/>
                <a:gd name="connsiteY71" fmla="*/ 1371600 h 1847850"/>
                <a:gd name="connsiteX72" fmla="*/ 1371600 w 1676595"/>
                <a:gd name="connsiteY72" fmla="*/ 1333500 h 1847850"/>
                <a:gd name="connsiteX73" fmla="*/ 1343025 w 1676595"/>
                <a:gd name="connsiteY73" fmla="*/ 1209675 h 1847850"/>
                <a:gd name="connsiteX74" fmla="*/ 1295400 w 1676595"/>
                <a:gd name="connsiteY74" fmla="*/ 1181100 h 1847850"/>
                <a:gd name="connsiteX75" fmla="*/ 1219200 w 1676595"/>
                <a:gd name="connsiteY75" fmla="*/ 1171575 h 1847850"/>
                <a:gd name="connsiteX76" fmla="*/ 1171575 w 1676595"/>
                <a:gd name="connsiteY76" fmla="*/ 1162050 h 1847850"/>
                <a:gd name="connsiteX77" fmla="*/ 1190625 w 1676595"/>
                <a:gd name="connsiteY77" fmla="*/ 1123950 h 1847850"/>
                <a:gd name="connsiteX78" fmla="*/ 1371600 w 1676595"/>
                <a:gd name="connsiteY78" fmla="*/ 1085850 h 1847850"/>
                <a:gd name="connsiteX79" fmla="*/ 1390650 w 1676595"/>
                <a:gd name="connsiteY79" fmla="*/ 962025 h 1847850"/>
                <a:gd name="connsiteX80" fmla="*/ 1304925 w 1676595"/>
                <a:gd name="connsiteY80" fmla="*/ 904875 h 1847850"/>
                <a:gd name="connsiteX81" fmla="*/ 1333500 w 1676595"/>
                <a:gd name="connsiteY81" fmla="*/ 876300 h 1847850"/>
                <a:gd name="connsiteX82" fmla="*/ 1390650 w 1676595"/>
                <a:gd name="connsiteY82" fmla="*/ 933450 h 1847850"/>
                <a:gd name="connsiteX83" fmla="*/ 1543050 w 1676595"/>
                <a:gd name="connsiteY83" fmla="*/ 914400 h 1847850"/>
                <a:gd name="connsiteX84" fmla="*/ 1600200 w 1676595"/>
                <a:gd name="connsiteY84" fmla="*/ 847725 h 1847850"/>
                <a:gd name="connsiteX85" fmla="*/ 1666875 w 1676595"/>
                <a:gd name="connsiteY85" fmla="*/ 819150 h 1847850"/>
                <a:gd name="connsiteX86" fmla="*/ 1666875 w 1676595"/>
                <a:gd name="connsiteY86" fmla="*/ 752475 h 1847850"/>
                <a:gd name="connsiteX87" fmla="*/ 1619250 w 1676595"/>
                <a:gd name="connsiteY87" fmla="*/ 666750 h 1847850"/>
                <a:gd name="connsiteX88" fmla="*/ 1590675 w 1676595"/>
                <a:gd name="connsiteY88" fmla="*/ 657225 h 1847850"/>
                <a:gd name="connsiteX89" fmla="*/ 1571625 w 1676595"/>
                <a:gd name="connsiteY89" fmla="*/ 619125 h 1847850"/>
                <a:gd name="connsiteX90" fmla="*/ 1600200 w 1676595"/>
                <a:gd name="connsiteY90" fmla="*/ 571500 h 1847850"/>
                <a:gd name="connsiteX91" fmla="*/ 1638300 w 1676595"/>
                <a:gd name="connsiteY91" fmla="*/ 504825 h 1847850"/>
                <a:gd name="connsiteX92" fmla="*/ 1647825 w 1676595"/>
                <a:gd name="connsiteY92" fmla="*/ 466725 h 1847850"/>
                <a:gd name="connsiteX93" fmla="*/ 1638300 w 1676595"/>
                <a:gd name="connsiteY93" fmla="*/ 428625 h 1847850"/>
                <a:gd name="connsiteX94" fmla="*/ 1590675 w 1676595"/>
                <a:gd name="connsiteY94" fmla="*/ 361950 h 1847850"/>
                <a:gd name="connsiteX95" fmla="*/ 1562100 w 1676595"/>
                <a:gd name="connsiteY95" fmla="*/ 276225 h 1847850"/>
                <a:gd name="connsiteX96" fmla="*/ 1552575 w 1676595"/>
                <a:gd name="connsiteY96" fmla="*/ 247650 h 1847850"/>
                <a:gd name="connsiteX97" fmla="*/ 1524000 w 1676595"/>
                <a:gd name="connsiteY97" fmla="*/ 228600 h 1847850"/>
                <a:gd name="connsiteX98" fmla="*/ 1428750 w 1676595"/>
                <a:gd name="connsiteY98" fmla="*/ 209550 h 1847850"/>
                <a:gd name="connsiteX99" fmla="*/ 1400175 w 1676595"/>
                <a:gd name="connsiteY99" fmla="*/ 200025 h 1847850"/>
                <a:gd name="connsiteX100" fmla="*/ 1428750 w 1676595"/>
                <a:gd name="connsiteY100" fmla="*/ 123825 h 1847850"/>
                <a:gd name="connsiteX101" fmla="*/ 1457325 w 1676595"/>
                <a:gd name="connsiteY101" fmla="*/ 104775 h 1847850"/>
                <a:gd name="connsiteX102" fmla="*/ 1428750 w 1676595"/>
                <a:gd name="connsiteY102" fmla="*/ 66675 h 1847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1676595" h="1847850">
                  <a:moveTo>
                    <a:pt x="1428750" y="66675"/>
                  </a:moveTo>
                  <a:cubicBezTo>
                    <a:pt x="1425575" y="52388"/>
                    <a:pt x="1445515" y="33530"/>
                    <a:pt x="1438275" y="19050"/>
                  </a:cubicBezTo>
                  <a:cubicBezTo>
                    <a:pt x="1432421" y="7341"/>
                    <a:pt x="1412762" y="13121"/>
                    <a:pt x="1400175" y="9525"/>
                  </a:cubicBezTo>
                  <a:cubicBezTo>
                    <a:pt x="1390521" y="6767"/>
                    <a:pt x="1381125" y="3175"/>
                    <a:pt x="1371600" y="0"/>
                  </a:cubicBezTo>
                  <a:cubicBezTo>
                    <a:pt x="1325582" y="15339"/>
                    <a:pt x="1312609" y="10198"/>
                    <a:pt x="1285875" y="47625"/>
                  </a:cubicBezTo>
                  <a:cubicBezTo>
                    <a:pt x="1277622" y="59179"/>
                    <a:pt x="1277733" y="76635"/>
                    <a:pt x="1266825" y="85725"/>
                  </a:cubicBezTo>
                  <a:cubicBezTo>
                    <a:pt x="1256768" y="94106"/>
                    <a:pt x="1240809" y="90215"/>
                    <a:pt x="1228725" y="95250"/>
                  </a:cubicBezTo>
                  <a:cubicBezTo>
                    <a:pt x="1058364" y="166234"/>
                    <a:pt x="1209582" y="114331"/>
                    <a:pt x="1123950" y="142875"/>
                  </a:cubicBezTo>
                  <a:cubicBezTo>
                    <a:pt x="1114425" y="152400"/>
                    <a:pt x="1103999" y="161102"/>
                    <a:pt x="1095375" y="171450"/>
                  </a:cubicBezTo>
                  <a:cubicBezTo>
                    <a:pt x="1085930" y="182784"/>
                    <a:pt x="1050074" y="243003"/>
                    <a:pt x="1047750" y="247650"/>
                  </a:cubicBezTo>
                  <a:cubicBezTo>
                    <a:pt x="1039747" y="263655"/>
                    <a:pt x="1033278" y="299066"/>
                    <a:pt x="1028700" y="314325"/>
                  </a:cubicBezTo>
                  <a:cubicBezTo>
                    <a:pt x="1022930" y="333559"/>
                    <a:pt x="1016000" y="352425"/>
                    <a:pt x="1009650" y="371475"/>
                  </a:cubicBezTo>
                  <a:cubicBezTo>
                    <a:pt x="1006475" y="381000"/>
                    <a:pt x="1002560" y="390310"/>
                    <a:pt x="1000125" y="400050"/>
                  </a:cubicBezTo>
                  <a:lnTo>
                    <a:pt x="981075" y="476250"/>
                  </a:lnTo>
                  <a:lnTo>
                    <a:pt x="971550" y="514350"/>
                  </a:lnTo>
                  <a:cubicBezTo>
                    <a:pt x="960083" y="629017"/>
                    <a:pt x="971330" y="657811"/>
                    <a:pt x="942975" y="733425"/>
                  </a:cubicBezTo>
                  <a:cubicBezTo>
                    <a:pt x="936972" y="749434"/>
                    <a:pt x="932112" y="766040"/>
                    <a:pt x="923925" y="781050"/>
                  </a:cubicBezTo>
                  <a:cubicBezTo>
                    <a:pt x="912962" y="801150"/>
                    <a:pt x="904875" y="825500"/>
                    <a:pt x="885825" y="838200"/>
                  </a:cubicBezTo>
                  <a:cubicBezTo>
                    <a:pt x="848896" y="862819"/>
                    <a:pt x="868110" y="853630"/>
                    <a:pt x="828675" y="866775"/>
                  </a:cubicBezTo>
                  <a:cubicBezTo>
                    <a:pt x="793750" y="857250"/>
                    <a:pt x="749498" y="863798"/>
                    <a:pt x="723900" y="838200"/>
                  </a:cubicBezTo>
                  <a:cubicBezTo>
                    <a:pt x="708025" y="822325"/>
                    <a:pt x="733425" y="793976"/>
                    <a:pt x="733425" y="771525"/>
                  </a:cubicBezTo>
                  <a:cubicBezTo>
                    <a:pt x="733425" y="745927"/>
                    <a:pt x="733745" y="718954"/>
                    <a:pt x="723900" y="695325"/>
                  </a:cubicBezTo>
                  <a:cubicBezTo>
                    <a:pt x="716992" y="678746"/>
                    <a:pt x="696576" y="671593"/>
                    <a:pt x="685800" y="657225"/>
                  </a:cubicBezTo>
                  <a:cubicBezTo>
                    <a:pt x="677281" y="645866"/>
                    <a:pt x="673795" y="631453"/>
                    <a:pt x="666750" y="619125"/>
                  </a:cubicBezTo>
                  <a:cubicBezTo>
                    <a:pt x="661070" y="609186"/>
                    <a:pt x="652820" y="600789"/>
                    <a:pt x="647700" y="590550"/>
                  </a:cubicBezTo>
                  <a:cubicBezTo>
                    <a:pt x="643210" y="581570"/>
                    <a:pt x="642665" y="570955"/>
                    <a:pt x="638175" y="561975"/>
                  </a:cubicBezTo>
                  <a:cubicBezTo>
                    <a:pt x="628015" y="541655"/>
                    <a:pt x="613410" y="521970"/>
                    <a:pt x="590550" y="514350"/>
                  </a:cubicBezTo>
                  <a:cubicBezTo>
                    <a:pt x="572228" y="508243"/>
                    <a:pt x="552450" y="508000"/>
                    <a:pt x="533400" y="504825"/>
                  </a:cubicBezTo>
                  <a:lnTo>
                    <a:pt x="476250" y="514350"/>
                  </a:lnTo>
                  <a:cubicBezTo>
                    <a:pt x="462762" y="546721"/>
                    <a:pt x="481425" y="584327"/>
                    <a:pt x="485775" y="619125"/>
                  </a:cubicBezTo>
                  <a:cubicBezTo>
                    <a:pt x="490373" y="655906"/>
                    <a:pt x="494457" y="664222"/>
                    <a:pt x="504825" y="695325"/>
                  </a:cubicBezTo>
                  <a:cubicBezTo>
                    <a:pt x="498080" y="823489"/>
                    <a:pt x="536908" y="854619"/>
                    <a:pt x="457200" y="914400"/>
                  </a:cubicBezTo>
                  <a:cubicBezTo>
                    <a:pt x="433238" y="932372"/>
                    <a:pt x="406510" y="946327"/>
                    <a:pt x="381000" y="962025"/>
                  </a:cubicBezTo>
                  <a:cubicBezTo>
                    <a:pt x="365233" y="971728"/>
                    <a:pt x="348186" y="979492"/>
                    <a:pt x="333375" y="990600"/>
                  </a:cubicBezTo>
                  <a:lnTo>
                    <a:pt x="257175" y="1047750"/>
                  </a:lnTo>
                  <a:cubicBezTo>
                    <a:pt x="250825" y="1063625"/>
                    <a:pt x="245771" y="1080082"/>
                    <a:pt x="238125" y="1095375"/>
                  </a:cubicBezTo>
                  <a:cubicBezTo>
                    <a:pt x="232717" y="1106192"/>
                    <a:pt x="194814" y="1157736"/>
                    <a:pt x="190500" y="1162050"/>
                  </a:cubicBezTo>
                  <a:cubicBezTo>
                    <a:pt x="179275" y="1173275"/>
                    <a:pt x="165100" y="1181100"/>
                    <a:pt x="152400" y="1190625"/>
                  </a:cubicBezTo>
                  <a:cubicBezTo>
                    <a:pt x="146050" y="1209675"/>
                    <a:pt x="136190" y="1227896"/>
                    <a:pt x="133350" y="1247775"/>
                  </a:cubicBezTo>
                  <a:cubicBezTo>
                    <a:pt x="130175" y="1270000"/>
                    <a:pt x="133865" y="1294370"/>
                    <a:pt x="123825" y="1314450"/>
                  </a:cubicBezTo>
                  <a:cubicBezTo>
                    <a:pt x="119335" y="1323430"/>
                    <a:pt x="104775" y="1320800"/>
                    <a:pt x="95250" y="1323975"/>
                  </a:cubicBezTo>
                  <a:cubicBezTo>
                    <a:pt x="88900" y="1333500"/>
                    <a:pt x="84295" y="1344455"/>
                    <a:pt x="76200" y="1352550"/>
                  </a:cubicBezTo>
                  <a:cubicBezTo>
                    <a:pt x="34428" y="1394322"/>
                    <a:pt x="58060" y="1345560"/>
                    <a:pt x="19050" y="1400175"/>
                  </a:cubicBezTo>
                  <a:cubicBezTo>
                    <a:pt x="10797" y="1411729"/>
                    <a:pt x="6350" y="1425575"/>
                    <a:pt x="0" y="1438275"/>
                  </a:cubicBezTo>
                  <a:cubicBezTo>
                    <a:pt x="12700" y="1457325"/>
                    <a:pt x="16380" y="1488185"/>
                    <a:pt x="38100" y="1495425"/>
                  </a:cubicBezTo>
                  <a:cubicBezTo>
                    <a:pt x="77535" y="1508570"/>
                    <a:pt x="58321" y="1499381"/>
                    <a:pt x="95250" y="1524000"/>
                  </a:cubicBezTo>
                  <a:cubicBezTo>
                    <a:pt x="101600" y="1536700"/>
                    <a:pt x="111683" y="1548144"/>
                    <a:pt x="114300" y="1562100"/>
                  </a:cubicBezTo>
                  <a:cubicBezTo>
                    <a:pt x="126623" y="1627820"/>
                    <a:pt x="106126" y="1665501"/>
                    <a:pt x="142875" y="1714500"/>
                  </a:cubicBezTo>
                  <a:cubicBezTo>
                    <a:pt x="153651" y="1728868"/>
                    <a:pt x="167338" y="1740911"/>
                    <a:pt x="180975" y="1752600"/>
                  </a:cubicBezTo>
                  <a:cubicBezTo>
                    <a:pt x="189667" y="1760050"/>
                    <a:pt x="198325" y="1769405"/>
                    <a:pt x="209550" y="1771650"/>
                  </a:cubicBezTo>
                  <a:cubicBezTo>
                    <a:pt x="247040" y="1779148"/>
                    <a:pt x="285750" y="1778000"/>
                    <a:pt x="323850" y="1781175"/>
                  </a:cubicBezTo>
                  <a:cubicBezTo>
                    <a:pt x="340840" y="1798165"/>
                    <a:pt x="368531" y="1828550"/>
                    <a:pt x="390525" y="1838325"/>
                  </a:cubicBezTo>
                  <a:cubicBezTo>
                    <a:pt x="405319" y="1844900"/>
                    <a:pt x="422275" y="1844675"/>
                    <a:pt x="438150" y="1847850"/>
                  </a:cubicBezTo>
                  <a:cubicBezTo>
                    <a:pt x="504825" y="1841500"/>
                    <a:pt x="572110" y="1839811"/>
                    <a:pt x="638175" y="1828800"/>
                  </a:cubicBezTo>
                  <a:cubicBezTo>
                    <a:pt x="649467" y="1826918"/>
                    <a:pt x="656289" y="1814399"/>
                    <a:pt x="666750" y="1809750"/>
                  </a:cubicBezTo>
                  <a:cubicBezTo>
                    <a:pt x="685100" y="1801595"/>
                    <a:pt x="723900" y="1790700"/>
                    <a:pt x="723900" y="1790700"/>
                  </a:cubicBezTo>
                  <a:cubicBezTo>
                    <a:pt x="739683" y="1743351"/>
                    <a:pt x="739353" y="1758039"/>
                    <a:pt x="723900" y="1685925"/>
                  </a:cubicBezTo>
                  <a:cubicBezTo>
                    <a:pt x="719693" y="1666290"/>
                    <a:pt x="704850" y="1628775"/>
                    <a:pt x="704850" y="1628775"/>
                  </a:cubicBezTo>
                  <a:cubicBezTo>
                    <a:pt x="708025" y="1616075"/>
                    <a:pt x="705118" y="1599932"/>
                    <a:pt x="714375" y="1590675"/>
                  </a:cubicBezTo>
                  <a:cubicBezTo>
                    <a:pt x="720070" y="1584980"/>
                    <a:pt x="775876" y="1567000"/>
                    <a:pt x="790575" y="1562100"/>
                  </a:cubicBezTo>
                  <a:cubicBezTo>
                    <a:pt x="800100" y="1568450"/>
                    <a:pt x="811055" y="1573055"/>
                    <a:pt x="819150" y="1581150"/>
                  </a:cubicBezTo>
                  <a:cubicBezTo>
                    <a:pt x="827245" y="1589245"/>
                    <a:pt x="831546" y="1600410"/>
                    <a:pt x="838200" y="1609725"/>
                  </a:cubicBezTo>
                  <a:cubicBezTo>
                    <a:pt x="852394" y="1629597"/>
                    <a:pt x="877981" y="1669228"/>
                    <a:pt x="904875" y="1676400"/>
                  </a:cubicBezTo>
                  <a:cubicBezTo>
                    <a:pt x="938760" y="1685436"/>
                    <a:pt x="974725" y="1682750"/>
                    <a:pt x="1009650" y="1685925"/>
                  </a:cubicBezTo>
                  <a:cubicBezTo>
                    <a:pt x="1050925" y="1682750"/>
                    <a:pt x="1094490" y="1690323"/>
                    <a:pt x="1133475" y="1676400"/>
                  </a:cubicBezTo>
                  <a:cubicBezTo>
                    <a:pt x="1145803" y="1671997"/>
                    <a:pt x="1140160" y="1651079"/>
                    <a:pt x="1143000" y="1638300"/>
                  </a:cubicBezTo>
                  <a:cubicBezTo>
                    <a:pt x="1155873" y="1580370"/>
                    <a:pt x="1136311" y="1596080"/>
                    <a:pt x="1181100" y="1581150"/>
                  </a:cubicBezTo>
                  <a:cubicBezTo>
                    <a:pt x="1196975" y="1587500"/>
                    <a:pt x="1212657" y="1594357"/>
                    <a:pt x="1228725" y="1600200"/>
                  </a:cubicBezTo>
                  <a:cubicBezTo>
                    <a:pt x="1247596" y="1607062"/>
                    <a:pt x="1285875" y="1619250"/>
                    <a:pt x="1285875" y="1619250"/>
                  </a:cubicBezTo>
                  <a:cubicBezTo>
                    <a:pt x="1307380" y="1603121"/>
                    <a:pt x="1333740" y="1589956"/>
                    <a:pt x="1343025" y="1562100"/>
                  </a:cubicBezTo>
                  <a:cubicBezTo>
                    <a:pt x="1349132" y="1543778"/>
                    <a:pt x="1349375" y="1524000"/>
                    <a:pt x="1352550" y="1504950"/>
                  </a:cubicBezTo>
                  <a:cubicBezTo>
                    <a:pt x="1355725" y="1460500"/>
                    <a:pt x="1357154" y="1415891"/>
                    <a:pt x="1362075" y="1371600"/>
                  </a:cubicBezTo>
                  <a:cubicBezTo>
                    <a:pt x="1363521" y="1358589"/>
                    <a:pt x="1371600" y="1346591"/>
                    <a:pt x="1371600" y="1333500"/>
                  </a:cubicBezTo>
                  <a:cubicBezTo>
                    <a:pt x="1371600" y="1309364"/>
                    <a:pt x="1369454" y="1236104"/>
                    <a:pt x="1343025" y="1209675"/>
                  </a:cubicBezTo>
                  <a:cubicBezTo>
                    <a:pt x="1329934" y="1196584"/>
                    <a:pt x="1313095" y="1186544"/>
                    <a:pt x="1295400" y="1181100"/>
                  </a:cubicBezTo>
                  <a:cubicBezTo>
                    <a:pt x="1270934" y="1173572"/>
                    <a:pt x="1244500" y="1175467"/>
                    <a:pt x="1219200" y="1171575"/>
                  </a:cubicBezTo>
                  <a:cubicBezTo>
                    <a:pt x="1203199" y="1169113"/>
                    <a:pt x="1187450" y="1165225"/>
                    <a:pt x="1171575" y="1162050"/>
                  </a:cubicBezTo>
                  <a:cubicBezTo>
                    <a:pt x="1177925" y="1149350"/>
                    <a:pt x="1178646" y="1131573"/>
                    <a:pt x="1190625" y="1123950"/>
                  </a:cubicBezTo>
                  <a:cubicBezTo>
                    <a:pt x="1241087" y="1091838"/>
                    <a:pt x="1315803" y="1091430"/>
                    <a:pt x="1371600" y="1085850"/>
                  </a:cubicBezTo>
                  <a:cubicBezTo>
                    <a:pt x="1394945" y="1046942"/>
                    <a:pt x="1427913" y="1014193"/>
                    <a:pt x="1390650" y="962025"/>
                  </a:cubicBezTo>
                  <a:cubicBezTo>
                    <a:pt x="1370689" y="934079"/>
                    <a:pt x="1304925" y="904875"/>
                    <a:pt x="1304925" y="904875"/>
                  </a:cubicBezTo>
                  <a:cubicBezTo>
                    <a:pt x="1314450" y="895350"/>
                    <a:pt x="1320721" y="872040"/>
                    <a:pt x="1333500" y="876300"/>
                  </a:cubicBezTo>
                  <a:cubicBezTo>
                    <a:pt x="1359058" y="884819"/>
                    <a:pt x="1390650" y="933450"/>
                    <a:pt x="1390650" y="933450"/>
                  </a:cubicBezTo>
                  <a:cubicBezTo>
                    <a:pt x="1441450" y="927100"/>
                    <a:pt x="1493540" y="927429"/>
                    <a:pt x="1543050" y="914400"/>
                  </a:cubicBezTo>
                  <a:cubicBezTo>
                    <a:pt x="1557121" y="910697"/>
                    <a:pt x="1593865" y="854060"/>
                    <a:pt x="1600200" y="847725"/>
                  </a:cubicBezTo>
                  <a:cubicBezTo>
                    <a:pt x="1622126" y="825799"/>
                    <a:pt x="1637728" y="826437"/>
                    <a:pt x="1666875" y="819150"/>
                  </a:cubicBezTo>
                  <a:cubicBezTo>
                    <a:pt x="1679574" y="781053"/>
                    <a:pt x="1680094" y="796539"/>
                    <a:pt x="1666875" y="752475"/>
                  </a:cubicBezTo>
                  <a:cubicBezTo>
                    <a:pt x="1654449" y="711057"/>
                    <a:pt x="1654723" y="690398"/>
                    <a:pt x="1619250" y="666750"/>
                  </a:cubicBezTo>
                  <a:cubicBezTo>
                    <a:pt x="1610896" y="661181"/>
                    <a:pt x="1600200" y="660400"/>
                    <a:pt x="1590675" y="657225"/>
                  </a:cubicBezTo>
                  <a:cubicBezTo>
                    <a:pt x="1584325" y="644525"/>
                    <a:pt x="1570057" y="633237"/>
                    <a:pt x="1571625" y="619125"/>
                  </a:cubicBezTo>
                  <a:cubicBezTo>
                    <a:pt x="1573669" y="600725"/>
                    <a:pt x="1590388" y="587199"/>
                    <a:pt x="1600200" y="571500"/>
                  </a:cubicBezTo>
                  <a:cubicBezTo>
                    <a:pt x="1617472" y="543865"/>
                    <a:pt x="1626105" y="537344"/>
                    <a:pt x="1638300" y="504825"/>
                  </a:cubicBezTo>
                  <a:cubicBezTo>
                    <a:pt x="1642897" y="492568"/>
                    <a:pt x="1644650" y="479425"/>
                    <a:pt x="1647825" y="466725"/>
                  </a:cubicBezTo>
                  <a:cubicBezTo>
                    <a:pt x="1644650" y="454025"/>
                    <a:pt x="1643457" y="440657"/>
                    <a:pt x="1638300" y="428625"/>
                  </a:cubicBezTo>
                  <a:cubicBezTo>
                    <a:pt x="1633657" y="417792"/>
                    <a:pt x="1593928" y="366287"/>
                    <a:pt x="1590675" y="361950"/>
                  </a:cubicBezTo>
                  <a:cubicBezTo>
                    <a:pt x="1574715" y="298109"/>
                    <a:pt x="1589001" y="347960"/>
                    <a:pt x="1562100" y="276225"/>
                  </a:cubicBezTo>
                  <a:cubicBezTo>
                    <a:pt x="1558575" y="266824"/>
                    <a:pt x="1558847" y="255490"/>
                    <a:pt x="1552575" y="247650"/>
                  </a:cubicBezTo>
                  <a:cubicBezTo>
                    <a:pt x="1545424" y="238711"/>
                    <a:pt x="1534239" y="233720"/>
                    <a:pt x="1524000" y="228600"/>
                  </a:cubicBezTo>
                  <a:cubicBezTo>
                    <a:pt x="1497401" y="215300"/>
                    <a:pt x="1453321" y="213060"/>
                    <a:pt x="1428750" y="209550"/>
                  </a:cubicBezTo>
                  <a:cubicBezTo>
                    <a:pt x="1419225" y="206375"/>
                    <a:pt x="1405744" y="208379"/>
                    <a:pt x="1400175" y="200025"/>
                  </a:cubicBezTo>
                  <a:cubicBezTo>
                    <a:pt x="1368400" y="152362"/>
                    <a:pt x="1396464" y="146887"/>
                    <a:pt x="1428750" y="123825"/>
                  </a:cubicBezTo>
                  <a:cubicBezTo>
                    <a:pt x="1438065" y="117171"/>
                    <a:pt x="1453305" y="115494"/>
                    <a:pt x="1457325" y="104775"/>
                  </a:cubicBezTo>
                  <a:cubicBezTo>
                    <a:pt x="1464014" y="86938"/>
                    <a:pt x="1431925" y="80962"/>
                    <a:pt x="1428750" y="66675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id="{FB2A3CD4-D7CE-49D9-B827-1846271F3A00}"/>
                </a:ext>
              </a:extLst>
            </p:cNvPr>
            <p:cNvSpPr/>
            <p:nvPr/>
          </p:nvSpPr>
          <p:spPr>
            <a:xfrm>
              <a:off x="1631509" y="8084661"/>
              <a:ext cx="767394" cy="1336545"/>
            </a:xfrm>
            <a:custGeom>
              <a:avLst/>
              <a:gdLst>
                <a:gd name="connsiteX0" fmla="*/ 67420 w 838945"/>
                <a:gd name="connsiteY0" fmla="*/ 301944 h 1198287"/>
                <a:gd name="connsiteX1" fmla="*/ 105520 w 838945"/>
                <a:gd name="connsiteY1" fmla="*/ 254319 h 1198287"/>
                <a:gd name="connsiteX2" fmla="*/ 162670 w 838945"/>
                <a:gd name="connsiteY2" fmla="*/ 225744 h 1198287"/>
                <a:gd name="connsiteX3" fmla="*/ 219820 w 838945"/>
                <a:gd name="connsiteY3" fmla="*/ 178119 h 1198287"/>
                <a:gd name="connsiteX4" fmla="*/ 229345 w 838945"/>
                <a:gd name="connsiteY4" fmla="*/ 6669 h 1198287"/>
                <a:gd name="connsiteX5" fmla="*/ 296020 w 838945"/>
                <a:gd name="connsiteY5" fmla="*/ 35244 h 1198287"/>
                <a:gd name="connsiteX6" fmla="*/ 305545 w 838945"/>
                <a:gd name="connsiteY6" fmla="*/ 63819 h 1198287"/>
                <a:gd name="connsiteX7" fmla="*/ 343645 w 838945"/>
                <a:gd name="connsiteY7" fmla="*/ 130494 h 1198287"/>
                <a:gd name="connsiteX8" fmla="*/ 372220 w 838945"/>
                <a:gd name="connsiteY8" fmla="*/ 216219 h 1198287"/>
                <a:gd name="connsiteX9" fmla="*/ 391270 w 838945"/>
                <a:gd name="connsiteY9" fmla="*/ 273369 h 1198287"/>
                <a:gd name="connsiteX10" fmla="*/ 429370 w 838945"/>
                <a:gd name="connsiteY10" fmla="*/ 301944 h 1198287"/>
                <a:gd name="connsiteX11" fmla="*/ 457945 w 838945"/>
                <a:gd name="connsiteY11" fmla="*/ 340044 h 1198287"/>
                <a:gd name="connsiteX12" fmla="*/ 505570 w 838945"/>
                <a:gd name="connsiteY12" fmla="*/ 349569 h 1198287"/>
                <a:gd name="connsiteX13" fmla="*/ 591295 w 838945"/>
                <a:gd name="connsiteY13" fmla="*/ 359094 h 1198287"/>
                <a:gd name="connsiteX14" fmla="*/ 648445 w 838945"/>
                <a:gd name="connsiteY14" fmla="*/ 368619 h 1198287"/>
                <a:gd name="connsiteX15" fmla="*/ 667495 w 838945"/>
                <a:gd name="connsiteY15" fmla="*/ 425769 h 1198287"/>
                <a:gd name="connsiteX16" fmla="*/ 648445 w 838945"/>
                <a:gd name="connsiteY16" fmla="*/ 568644 h 1198287"/>
                <a:gd name="connsiteX17" fmla="*/ 686545 w 838945"/>
                <a:gd name="connsiteY17" fmla="*/ 578169 h 1198287"/>
                <a:gd name="connsiteX18" fmla="*/ 734170 w 838945"/>
                <a:gd name="connsiteY18" fmla="*/ 597219 h 1198287"/>
                <a:gd name="connsiteX19" fmla="*/ 762745 w 838945"/>
                <a:gd name="connsiteY19" fmla="*/ 606744 h 1198287"/>
                <a:gd name="connsiteX20" fmla="*/ 800845 w 838945"/>
                <a:gd name="connsiteY20" fmla="*/ 682944 h 1198287"/>
                <a:gd name="connsiteX21" fmla="*/ 838945 w 838945"/>
                <a:gd name="connsiteY21" fmla="*/ 740094 h 1198287"/>
                <a:gd name="connsiteX22" fmla="*/ 819895 w 838945"/>
                <a:gd name="connsiteY22" fmla="*/ 930594 h 1198287"/>
                <a:gd name="connsiteX23" fmla="*/ 810370 w 838945"/>
                <a:gd name="connsiteY23" fmla="*/ 959169 h 1198287"/>
                <a:gd name="connsiteX24" fmla="*/ 772270 w 838945"/>
                <a:gd name="connsiteY24" fmla="*/ 1006794 h 1198287"/>
                <a:gd name="connsiteX25" fmla="*/ 724645 w 838945"/>
                <a:gd name="connsiteY25" fmla="*/ 1044894 h 1198287"/>
                <a:gd name="connsiteX26" fmla="*/ 677020 w 838945"/>
                <a:gd name="connsiteY26" fmla="*/ 1121094 h 1198287"/>
                <a:gd name="connsiteX27" fmla="*/ 648445 w 838945"/>
                <a:gd name="connsiteY27" fmla="*/ 1130619 h 1198287"/>
                <a:gd name="connsiteX28" fmla="*/ 581770 w 838945"/>
                <a:gd name="connsiteY28" fmla="*/ 1140144 h 1198287"/>
                <a:gd name="connsiteX29" fmla="*/ 391270 w 838945"/>
                <a:gd name="connsiteY29" fmla="*/ 1159194 h 1198287"/>
                <a:gd name="connsiteX30" fmla="*/ 343645 w 838945"/>
                <a:gd name="connsiteY30" fmla="*/ 1187769 h 1198287"/>
                <a:gd name="connsiteX31" fmla="*/ 134095 w 838945"/>
                <a:gd name="connsiteY31" fmla="*/ 1187769 h 1198287"/>
                <a:gd name="connsiteX32" fmla="*/ 76945 w 838945"/>
                <a:gd name="connsiteY32" fmla="*/ 1111569 h 1198287"/>
                <a:gd name="connsiteX33" fmla="*/ 48370 w 838945"/>
                <a:gd name="connsiteY33" fmla="*/ 1092519 h 1198287"/>
                <a:gd name="connsiteX34" fmla="*/ 57895 w 838945"/>
                <a:gd name="connsiteY34" fmla="*/ 997269 h 1198287"/>
                <a:gd name="connsiteX35" fmla="*/ 48370 w 838945"/>
                <a:gd name="connsiteY35" fmla="*/ 949644 h 1198287"/>
                <a:gd name="connsiteX36" fmla="*/ 10270 w 838945"/>
                <a:gd name="connsiteY36" fmla="*/ 854394 h 1198287"/>
                <a:gd name="connsiteX37" fmla="*/ 745 w 838945"/>
                <a:gd name="connsiteY37" fmla="*/ 806769 h 1198287"/>
                <a:gd name="connsiteX38" fmla="*/ 29320 w 838945"/>
                <a:gd name="connsiteY38" fmla="*/ 768669 h 1198287"/>
                <a:gd name="connsiteX39" fmla="*/ 38845 w 838945"/>
                <a:gd name="connsiteY39" fmla="*/ 740094 h 1198287"/>
                <a:gd name="connsiteX40" fmla="*/ 67420 w 838945"/>
                <a:gd name="connsiteY40" fmla="*/ 701994 h 1198287"/>
                <a:gd name="connsiteX41" fmla="*/ 48370 w 838945"/>
                <a:gd name="connsiteY41" fmla="*/ 454344 h 1198287"/>
                <a:gd name="connsiteX42" fmla="*/ 76945 w 838945"/>
                <a:gd name="connsiteY42" fmla="*/ 387669 h 1198287"/>
                <a:gd name="connsiteX43" fmla="*/ 86470 w 838945"/>
                <a:gd name="connsiteY43" fmla="*/ 359094 h 1198287"/>
                <a:gd name="connsiteX44" fmla="*/ 67420 w 838945"/>
                <a:gd name="connsiteY44" fmla="*/ 301944 h 1198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838945" h="1198287">
                  <a:moveTo>
                    <a:pt x="67420" y="301944"/>
                  </a:moveTo>
                  <a:cubicBezTo>
                    <a:pt x="70595" y="284481"/>
                    <a:pt x="89645" y="267019"/>
                    <a:pt x="105520" y="254319"/>
                  </a:cubicBezTo>
                  <a:cubicBezTo>
                    <a:pt x="122151" y="241014"/>
                    <a:pt x="144052" y="236087"/>
                    <a:pt x="162670" y="225744"/>
                  </a:cubicBezTo>
                  <a:cubicBezTo>
                    <a:pt x="192507" y="209168"/>
                    <a:pt x="194853" y="203086"/>
                    <a:pt x="219820" y="178119"/>
                  </a:cubicBezTo>
                  <a:cubicBezTo>
                    <a:pt x="222995" y="120969"/>
                    <a:pt x="202409" y="57173"/>
                    <a:pt x="229345" y="6669"/>
                  </a:cubicBezTo>
                  <a:cubicBezTo>
                    <a:pt x="240724" y="-14666"/>
                    <a:pt x="276676" y="20736"/>
                    <a:pt x="296020" y="35244"/>
                  </a:cubicBezTo>
                  <a:cubicBezTo>
                    <a:pt x="304052" y="41268"/>
                    <a:pt x="301590" y="54591"/>
                    <a:pt x="305545" y="63819"/>
                  </a:cubicBezTo>
                  <a:cubicBezTo>
                    <a:pt x="320047" y="97656"/>
                    <a:pt x="324513" y="101796"/>
                    <a:pt x="343645" y="130494"/>
                  </a:cubicBezTo>
                  <a:cubicBezTo>
                    <a:pt x="365094" y="259190"/>
                    <a:pt x="336505" y="135859"/>
                    <a:pt x="372220" y="216219"/>
                  </a:cubicBezTo>
                  <a:cubicBezTo>
                    <a:pt x="380375" y="234569"/>
                    <a:pt x="375206" y="261321"/>
                    <a:pt x="391270" y="273369"/>
                  </a:cubicBezTo>
                  <a:cubicBezTo>
                    <a:pt x="403970" y="282894"/>
                    <a:pt x="418145" y="290719"/>
                    <a:pt x="429370" y="301944"/>
                  </a:cubicBezTo>
                  <a:cubicBezTo>
                    <a:pt x="440595" y="313169"/>
                    <a:pt x="444483" y="331630"/>
                    <a:pt x="457945" y="340044"/>
                  </a:cubicBezTo>
                  <a:cubicBezTo>
                    <a:pt x="471674" y="348624"/>
                    <a:pt x="489543" y="347279"/>
                    <a:pt x="505570" y="349569"/>
                  </a:cubicBezTo>
                  <a:cubicBezTo>
                    <a:pt x="534032" y="353635"/>
                    <a:pt x="562796" y="355294"/>
                    <a:pt x="591295" y="359094"/>
                  </a:cubicBezTo>
                  <a:cubicBezTo>
                    <a:pt x="610438" y="361646"/>
                    <a:pt x="629395" y="365444"/>
                    <a:pt x="648445" y="368619"/>
                  </a:cubicBezTo>
                  <a:cubicBezTo>
                    <a:pt x="654795" y="387669"/>
                    <a:pt x="669313" y="405771"/>
                    <a:pt x="667495" y="425769"/>
                  </a:cubicBezTo>
                  <a:cubicBezTo>
                    <a:pt x="656785" y="543581"/>
                    <a:pt x="666475" y="496522"/>
                    <a:pt x="648445" y="568644"/>
                  </a:cubicBezTo>
                  <a:cubicBezTo>
                    <a:pt x="661145" y="571819"/>
                    <a:pt x="674126" y="574029"/>
                    <a:pt x="686545" y="578169"/>
                  </a:cubicBezTo>
                  <a:cubicBezTo>
                    <a:pt x="702765" y="583576"/>
                    <a:pt x="718161" y="591216"/>
                    <a:pt x="734170" y="597219"/>
                  </a:cubicBezTo>
                  <a:cubicBezTo>
                    <a:pt x="743571" y="600744"/>
                    <a:pt x="753220" y="603569"/>
                    <a:pt x="762745" y="606744"/>
                  </a:cubicBezTo>
                  <a:cubicBezTo>
                    <a:pt x="776905" y="649223"/>
                    <a:pt x="769354" y="633458"/>
                    <a:pt x="800845" y="682944"/>
                  </a:cubicBezTo>
                  <a:cubicBezTo>
                    <a:pt x="813137" y="702260"/>
                    <a:pt x="838945" y="740094"/>
                    <a:pt x="838945" y="740094"/>
                  </a:cubicBezTo>
                  <a:cubicBezTo>
                    <a:pt x="834183" y="806755"/>
                    <a:pt x="834085" y="866737"/>
                    <a:pt x="819895" y="930594"/>
                  </a:cubicBezTo>
                  <a:cubicBezTo>
                    <a:pt x="817717" y="940395"/>
                    <a:pt x="815691" y="950655"/>
                    <a:pt x="810370" y="959169"/>
                  </a:cubicBezTo>
                  <a:cubicBezTo>
                    <a:pt x="799595" y="976409"/>
                    <a:pt x="784468" y="990530"/>
                    <a:pt x="772270" y="1006794"/>
                  </a:cubicBezTo>
                  <a:cubicBezTo>
                    <a:pt x="743547" y="1045091"/>
                    <a:pt x="767679" y="1030549"/>
                    <a:pt x="724645" y="1044894"/>
                  </a:cubicBezTo>
                  <a:cubicBezTo>
                    <a:pt x="712715" y="1068755"/>
                    <a:pt x="698217" y="1103430"/>
                    <a:pt x="677020" y="1121094"/>
                  </a:cubicBezTo>
                  <a:cubicBezTo>
                    <a:pt x="669307" y="1127522"/>
                    <a:pt x="658290" y="1128650"/>
                    <a:pt x="648445" y="1130619"/>
                  </a:cubicBezTo>
                  <a:cubicBezTo>
                    <a:pt x="626430" y="1135022"/>
                    <a:pt x="604083" y="1137665"/>
                    <a:pt x="581770" y="1140144"/>
                  </a:cubicBezTo>
                  <a:cubicBezTo>
                    <a:pt x="518344" y="1147191"/>
                    <a:pt x="454770" y="1152844"/>
                    <a:pt x="391270" y="1159194"/>
                  </a:cubicBezTo>
                  <a:cubicBezTo>
                    <a:pt x="375395" y="1168719"/>
                    <a:pt x="360834" y="1180893"/>
                    <a:pt x="343645" y="1187769"/>
                  </a:cubicBezTo>
                  <a:cubicBezTo>
                    <a:pt x="286872" y="1210478"/>
                    <a:pt x="165667" y="1189626"/>
                    <a:pt x="134095" y="1187769"/>
                  </a:cubicBezTo>
                  <a:cubicBezTo>
                    <a:pt x="116508" y="1161389"/>
                    <a:pt x="99571" y="1134195"/>
                    <a:pt x="76945" y="1111569"/>
                  </a:cubicBezTo>
                  <a:cubicBezTo>
                    <a:pt x="68850" y="1103474"/>
                    <a:pt x="57895" y="1098869"/>
                    <a:pt x="48370" y="1092519"/>
                  </a:cubicBezTo>
                  <a:cubicBezTo>
                    <a:pt x="51545" y="1060769"/>
                    <a:pt x="57895" y="1029177"/>
                    <a:pt x="57895" y="997269"/>
                  </a:cubicBezTo>
                  <a:cubicBezTo>
                    <a:pt x="57895" y="981080"/>
                    <a:pt x="52630" y="965263"/>
                    <a:pt x="48370" y="949644"/>
                  </a:cubicBezTo>
                  <a:cubicBezTo>
                    <a:pt x="34246" y="897856"/>
                    <a:pt x="31642" y="897138"/>
                    <a:pt x="10270" y="854394"/>
                  </a:cubicBezTo>
                  <a:cubicBezTo>
                    <a:pt x="7095" y="838519"/>
                    <a:pt x="-2767" y="822573"/>
                    <a:pt x="745" y="806769"/>
                  </a:cubicBezTo>
                  <a:cubicBezTo>
                    <a:pt x="4189" y="791272"/>
                    <a:pt x="21444" y="782452"/>
                    <a:pt x="29320" y="768669"/>
                  </a:cubicBezTo>
                  <a:cubicBezTo>
                    <a:pt x="34301" y="759952"/>
                    <a:pt x="33864" y="748811"/>
                    <a:pt x="38845" y="740094"/>
                  </a:cubicBezTo>
                  <a:cubicBezTo>
                    <a:pt x="46721" y="726311"/>
                    <a:pt x="57895" y="714694"/>
                    <a:pt x="67420" y="701994"/>
                  </a:cubicBezTo>
                  <a:cubicBezTo>
                    <a:pt x="95921" y="587989"/>
                    <a:pt x="68599" y="717323"/>
                    <a:pt x="48370" y="454344"/>
                  </a:cubicBezTo>
                  <a:cubicBezTo>
                    <a:pt x="45727" y="419983"/>
                    <a:pt x="63702" y="414155"/>
                    <a:pt x="76945" y="387669"/>
                  </a:cubicBezTo>
                  <a:cubicBezTo>
                    <a:pt x="81435" y="378689"/>
                    <a:pt x="84292" y="368895"/>
                    <a:pt x="86470" y="359094"/>
                  </a:cubicBezTo>
                  <a:cubicBezTo>
                    <a:pt x="96517" y="313883"/>
                    <a:pt x="64245" y="319407"/>
                    <a:pt x="67420" y="301944"/>
                  </a:cubicBezTo>
                  <a:close/>
                </a:path>
              </a:pathLst>
            </a:cu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6618565-6341-49B0-94E0-D1A4EAFEA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8191-CB6F-FA48-9F70-3D81A9D7D4A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18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2C69D2-A0B7-0D4C-9DA5-CD4438112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799763" cy="1440021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14D91C6-695D-497A-9FD0-38A4E3ABD6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367"/>
          <a:stretch/>
        </p:blipFill>
        <p:spPr>
          <a:xfrm>
            <a:off x="-1" y="2447925"/>
            <a:ext cx="10799763" cy="118475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C4D54B-E424-8255-4D1A-FF44BC3E48A1}"/>
              </a:ext>
            </a:extLst>
          </p:cNvPr>
          <p:cNvSpPr txBox="1"/>
          <p:nvPr/>
        </p:nvSpPr>
        <p:spPr>
          <a:xfrm>
            <a:off x="448082" y="2956872"/>
            <a:ext cx="54512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4DB594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ЭКОНОМИКА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56FCC16-D16D-4E41-886D-126658A00682}"/>
              </a:ext>
            </a:extLst>
          </p:cNvPr>
          <p:cNvSpPr/>
          <p:nvPr/>
        </p:nvSpPr>
        <p:spPr>
          <a:xfrm>
            <a:off x="-1" y="4718182"/>
            <a:ext cx="10799764" cy="53321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83A66E-37A3-4080-B3D5-E3486F8DA00A}"/>
              </a:ext>
            </a:extLst>
          </p:cNvPr>
          <p:cNvSpPr txBox="1"/>
          <p:nvPr/>
        </p:nvSpPr>
        <p:spPr>
          <a:xfrm>
            <a:off x="782617" y="10229980"/>
            <a:ext cx="462935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R="0">
              <a:lnSpc>
                <a:spcPts val="2909"/>
              </a:lnSpc>
              <a:spcBef>
                <a:spcPts val="0"/>
              </a:spcBef>
              <a:spcAft>
                <a:spcPts val="0"/>
              </a:spcAft>
              <a:defRPr sz="3000" b="1">
                <a:solidFill>
                  <a:srgbClr val="46318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dirty="0">
                <a:solidFill>
                  <a:srgbClr val="19AFA1"/>
                </a:solidFill>
                <a:latin typeface="Arial Black" panose="020B0A04020102020204" pitchFamily="34" charset="0"/>
              </a:rPr>
              <a:t>110,8%</a:t>
            </a:r>
          </a:p>
          <a:p>
            <a:pPr>
              <a:lnSpc>
                <a:spcPct val="100000"/>
              </a:lnSpc>
            </a:pPr>
            <a:r>
              <a:rPr lang="ru-RU" sz="2800" b="0" dirty="0">
                <a:solidFill>
                  <a:schemeClr val="bg1"/>
                </a:solidFill>
              </a:rPr>
              <a:t>индекс промышленного производства 2023 г.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58976D-3F58-4478-97D0-468547CA2875}"/>
              </a:ext>
            </a:extLst>
          </p:cNvPr>
          <p:cNvSpPr txBox="1"/>
          <p:nvPr/>
        </p:nvSpPr>
        <p:spPr>
          <a:xfrm>
            <a:off x="782617" y="12148398"/>
            <a:ext cx="5431842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R="0">
              <a:lnSpc>
                <a:spcPts val="2909"/>
              </a:lnSpc>
              <a:spcBef>
                <a:spcPts val="0"/>
              </a:spcBef>
              <a:spcAft>
                <a:spcPts val="0"/>
              </a:spcAft>
              <a:defRPr sz="3000" b="1">
                <a:solidFill>
                  <a:srgbClr val="46318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dirty="0">
                <a:solidFill>
                  <a:srgbClr val="19AFA1"/>
                </a:solidFill>
                <a:latin typeface="Arial Black" panose="020B0A04020102020204" pitchFamily="34" charset="0"/>
              </a:rPr>
              <a:t>2,1 млн. кв. м.</a:t>
            </a:r>
          </a:p>
          <a:p>
            <a:pPr>
              <a:lnSpc>
                <a:spcPct val="100000"/>
              </a:lnSpc>
            </a:pPr>
            <a:r>
              <a:rPr lang="ru-RU" sz="2800" b="0" dirty="0">
                <a:solidFill>
                  <a:schemeClr val="bg1"/>
                </a:solidFill>
              </a:rPr>
              <a:t>ввод в действие жилых домов в 2023 г. - исторический рекорд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C4DE18B3-0F2F-486B-8DB9-59DDBF5E9AEB}"/>
              </a:ext>
            </a:extLst>
          </p:cNvPr>
          <p:cNvSpPr/>
          <p:nvPr/>
        </p:nvSpPr>
        <p:spPr>
          <a:xfrm>
            <a:off x="5902088" y="9096543"/>
            <a:ext cx="4578182" cy="2306728"/>
          </a:xfrm>
          <a:prstGeom prst="roundRect">
            <a:avLst/>
          </a:prstGeom>
          <a:solidFill>
            <a:srgbClr val="442F8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E6352A-C3B6-4ADB-B147-3933E8F748E7}"/>
              </a:ext>
            </a:extLst>
          </p:cNvPr>
          <p:cNvSpPr txBox="1"/>
          <p:nvPr/>
        </p:nvSpPr>
        <p:spPr>
          <a:xfrm>
            <a:off x="6302560" y="10184922"/>
            <a:ext cx="398982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R="0">
              <a:lnSpc>
                <a:spcPts val="2909"/>
              </a:lnSpc>
              <a:spcBef>
                <a:spcPts val="0"/>
              </a:spcBef>
              <a:spcAft>
                <a:spcPts val="0"/>
              </a:spcAft>
              <a:defRPr sz="3000" b="1">
                <a:solidFill>
                  <a:srgbClr val="46318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800" b="0" dirty="0">
                <a:solidFill>
                  <a:schemeClr val="bg1"/>
                </a:solidFill>
              </a:rPr>
              <a:t>прогноз ВРП</a:t>
            </a:r>
          </a:p>
          <a:p>
            <a:pPr>
              <a:lnSpc>
                <a:spcPct val="100000"/>
              </a:lnSpc>
            </a:pPr>
            <a:r>
              <a:rPr lang="ru-RU" sz="2800" b="0" dirty="0">
                <a:solidFill>
                  <a:schemeClr val="bg1"/>
                </a:solidFill>
              </a:rPr>
              <a:t>на 2023 г.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E6D411-9C26-4891-B46B-B90F7B7B0AC5}"/>
              </a:ext>
            </a:extLst>
          </p:cNvPr>
          <p:cNvSpPr txBox="1"/>
          <p:nvPr/>
        </p:nvSpPr>
        <p:spPr>
          <a:xfrm>
            <a:off x="6335474" y="9363413"/>
            <a:ext cx="39572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R="0">
              <a:lnSpc>
                <a:spcPts val="2909"/>
              </a:lnSpc>
              <a:spcBef>
                <a:spcPts val="0"/>
              </a:spcBef>
              <a:spcAft>
                <a:spcPts val="0"/>
              </a:spcAft>
              <a:defRPr sz="3000" b="1">
                <a:solidFill>
                  <a:srgbClr val="46318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dirty="0">
                <a:solidFill>
                  <a:schemeClr val="bg1"/>
                </a:solidFill>
                <a:latin typeface="Arial Black" panose="020B0A04020102020204" pitchFamily="34" charset="0"/>
              </a:rPr>
              <a:t>2,5 трлн </a:t>
            </a:r>
            <a:r>
              <a:rPr lang="ru-RU" sz="4800" b="0" i="0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₽</a:t>
            </a:r>
            <a:endParaRPr lang="ru-RU" sz="4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15" name="Объект 14">
            <a:extLst>
              <a:ext uri="{FF2B5EF4-FFF2-40B4-BE49-F238E27FC236}">
                <a16:creationId xmlns:a16="http://schemas.microsoft.com/office/drawing/2014/main" id="{40AB4AF8-6CAB-4C24-8B39-A00C3FEB4F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685873"/>
              </p:ext>
            </p:extLst>
          </p:nvPr>
        </p:nvGraphicFramePr>
        <p:xfrm>
          <a:off x="393524" y="5010306"/>
          <a:ext cx="6528660" cy="484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CorelDRAW" r:id="rId5" imgW="3593195" imgH="2668163" progId="CorelDraw.Graphic.22">
                  <p:embed/>
                </p:oleObj>
              </mc:Choice>
              <mc:Fallback>
                <p:oleObj name="CorelDRAW" r:id="rId5" imgW="3593195" imgH="2668163" progId="CorelDraw.Graphic.22">
                  <p:embed/>
                  <p:pic>
                    <p:nvPicPr>
                      <p:cNvPr id="15" name="Объект 14">
                        <a:extLst>
                          <a:ext uri="{FF2B5EF4-FFF2-40B4-BE49-F238E27FC236}">
                            <a16:creationId xmlns:a16="http://schemas.microsoft.com/office/drawing/2014/main" id="{40AB4AF8-6CAB-4C24-8B39-A00C3FEB4F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3524" y="5010306"/>
                        <a:ext cx="6528660" cy="4849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627569C2-1A49-498B-A78B-7B42A8B9B912}"/>
              </a:ext>
            </a:extLst>
          </p:cNvPr>
          <p:cNvSpPr txBox="1"/>
          <p:nvPr/>
        </p:nvSpPr>
        <p:spPr>
          <a:xfrm>
            <a:off x="6922184" y="5103346"/>
            <a:ext cx="3765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tx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промышленность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47C973-A522-4EFC-A12C-BA2964B6CEDC}"/>
              </a:ext>
            </a:extLst>
          </p:cNvPr>
          <p:cNvSpPr txBox="1"/>
          <p:nvPr/>
        </p:nvSpPr>
        <p:spPr>
          <a:xfrm>
            <a:off x="6922184" y="6156669"/>
            <a:ext cx="19688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tx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торговля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7E2CC6-0AA8-44DD-822C-D163E1B6EBF1}"/>
              </a:ext>
            </a:extLst>
          </p:cNvPr>
          <p:cNvSpPr txBox="1"/>
          <p:nvPr/>
        </p:nvSpPr>
        <p:spPr>
          <a:xfrm>
            <a:off x="6922184" y="7170765"/>
            <a:ext cx="3119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tx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строительство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C91780-7A76-4752-A4C5-C0362F6DD90C}"/>
              </a:ext>
            </a:extLst>
          </p:cNvPr>
          <p:cNvSpPr txBox="1"/>
          <p:nvPr/>
        </p:nvSpPr>
        <p:spPr>
          <a:xfrm>
            <a:off x="6058350" y="8285225"/>
            <a:ext cx="4289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tx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сельское хозяйство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73669F-EB44-40EA-B784-5DB9AB808A25}"/>
              </a:ext>
            </a:extLst>
          </p:cNvPr>
          <p:cNvSpPr txBox="1"/>
          <p:nvPr/>
        </p:nvSpPr>
        <p:spPr>
          <a:xfrm>
            <a:off x="3893334" y="9170310"/>
            <a:ext cx="16161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tx2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прочее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8104291-FEA4-405D-BB24-18A0F7DC1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8191-CB6F-FA48-9F70-3D81A9D7D4A0}" type="slidenum">
              <a:rPr lang="ru-RU" smtClean="0"/>
              <a:t>4</a:t>
            </a:fld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2835EAC-CA9D-401C-9B3F-6E9E122DD44A}"/>
              </a:ext>
            </a:extLst>
          </p:cNvPr>
          <p:cNvSpPr/>
          <p:nvPr/>
        </p:nvSpPr>
        <p:spPr>
          <a:xfrm>
            <a:off x="0" y="3770917"/>
            <a:ext cx="10799763" cy="970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F7A6EB-CAAA-4AEB-877C-7994B85AEF01}"/>
              </a:ext>
            </a:extLst>
          </p:cNvPr>
          <p:cNvSpPr txBox="1"/>
          <p:nvPr/>
        </p:nvSpPr>
        <p:spPr>
          <a:xfrm>
            <a:off x="393524" y="4231345"/>
            <a:ext cx="5486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tx2"/>
                </a:solidFill>
                <a:latin typeface="Arial Black" panose="020B0A04020102020204" pitchFamily="34" charset="0"/>
              </a:rPr>
              <a:t>СТРУКТУРА ВРП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5B5CE95-5652-4BCA-897D-45BAE61F942D}"/>
              </a:ext>
            </a:extLst>
          </p:cNvPr>
          <p:cNvSpPr txBox="1"/>
          <p:nvPr/>
        </p:nvSpPr>
        <p:spPr>
          <a:xfrm>
            <a:off x="6888382" y="12136799"/>
            <a:ext cx="27930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R="0">
              <a:lnSpc>
                <a:spcPts val="2909"/>
              </a:lnSpc>
              <a:spcBef>
                <a:spcPts val="0"/>
              </a:spcBef>
              <a:spcAft>
                <a:spcPts val="0"/>
              </a:spcAft>
              <a:defRPr sz="3000" b="1">
                <a:solidFill>
                  <a:srgbClr val="46318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2800" b="0" dirty="0">
                <a:solidFill>
                  <a:srgbClr val="009999"/>
                </a:solidFill>
              </a:rPr>
              <a:t>динамика </a:t>
            </a:r>
          </a:p>
          <a:p>
            <a:pPr algn="r">
              <a:lnSpc>
                <a:spcPct val="100000"/>
              </a:lnSpc>
            </a:pPr>
            <a:r>
              <a:rPr lang="ru-RU" sz="2800" b="0" dirty="0">
                <a:solidFill>
                  <a:srgbClr val="009999"/>
                </a:solidFill>
              </a:rPr>
              <a:t>ВРП с 2019г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2B43B41-7A60-42AB-89D7-303B26514112}"/>
              </a:ext>
            </a:extLst>
          </p:cNvPr>
          <p:cNvSpPr txBox="1"/>
          <p:nvPr/>
        </p:nvSpPr>
        <p:spPr>
          <a:xfrm>
            <a:off x="7541763" y="11488411"/>
            <a:ext cx="216792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R="0">
              <a:lnSpc>
                <a:spcPts val="2909"/>
              </a:lnSpc>
              <a:spcBef>
                <a:spcPts val="0"/>
              </a:spcBef>
              <a:spcAft>
                <a:spcPts val="0"/>
              </a:spcAft>
              <a:defRPr sz="3000" b="1">
                <a:solidFill>
                  <a:srgbClr val="46318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ru-RU" sz="5000" dirty="0">
                <a:solidFill>
                  <a:srgbClr val="009999"/>
                </a:solidFill>
                <a:latin typeface="Arial Black" panose="020B0A04020102020204" pitchFamily="34" charset="0"/>
              </a:rPr>
              <a:t>66%</a:t>
            </a: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A8CEA4D3-DBCA-46CA-98E8-C52965BE5684}"/>
              </a:ext>
            </a:extLst>
          </p:cNvPr>
          <p:cNvSpPr/>
          <p:nvPr/>
        </p:nvSpPr>
        <p:spPr>
          <a:xfrm>
            <a:off x="7248878" y="11224169"/>
            <a:ext cx="2793071" cy="2076179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393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2C69D2-A0B7-0D4C-9DA5-CD4438112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799763" cy="1440021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C8C31DD-DFAB-4D7B-8BA1-7B3F82C017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67"/>
          <a:stretch/>
        </p:blipFill>
        <p:spPr>
          <a:xfrm>
            <a:off x="-31086" y="2438669"/>
            <a:ext cx="10830849" cy="120304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C4D54B-E424-8255-4D1A-FF44BC3E48A1}"/>
              </a:ext>
            </a:extLst>
          </p:cNvPr>
          <p:cNvSpPr txBox="1"/>
          <p:nvPr/>
        </p:nvSpPr>
        <p:spPr>
          <a:xfrm>
            <a:off x="648227" y="2847895"/>
            <a:ext cx="101880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4DB594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ДОСТИЖЕНИЯ</a:t>
            </a: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B80A7C79-D8BC-41A0-B43B-307B0470034D}"/>
              </a:ext>
            </a:extLst>
          </p:cNvPr>
          <p:cNvSpPr/>
          <p:nvPr/>
        </p:nvSpPr>
        <p:spPr>
          <a:xfrm>
            <a:off x="583080" y="5030457"/>
            <a:ext cx="4406713" cy="2190602"/>
          </a:xfrm>
          <a:prstGeom prst="roundRect">
            <a:avLst/>
          </a:prstGeom>
          <a:solidFill>
            <a:srgbClr val="917F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CB8502E5-2CC1-4470-ABD7-67CB752C9857}"/>
              </a:ext>
            </a:extLst>
          </p:cNvPr>
          <p:cNvSpPr/>
          <p:nvPr/>
        </p:nvSpPr>
        <p:spPr>
          <a:xfrm>
            <a:off x="612784" y="9986020"/>
            <a:ext cx="4406713" cy="2190602"/>
          </a:xfrm>
          <a:prstGeom prst="roundRect">
            <a:avLst/>
          </a:prstGeom>
          <a:solidFill>
            <a:srgbClr val="442F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9FD098F8-4F41-482E-A1A3-B45048B4CF53}"/>
              </a:ext>
            </a:extLst>
          </p:cNvPr>
          <p:cNvSpPr/>
          <p:nvPr/>
        </p:nvSpPr>
        <p:spPr>
          <a:xfrm>
            <a:off x="5371737" y="7588250"/>
            <a:ext cx="4406713" cy="2190602"/>
          </a:xfrm>
          <a:prstGeom prst="roundRect">
            <a:avLst/>
          </a:prstGeom>
          <a:solidFill>
            <a:srgbClr val="A5AA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E3764F30-BE3E-41E9-B0E7-0AA8F4DD1150}"/>
              </a:ext>
            </a:extLst>
          </p:cNvPr>
          <p:cNvSpPr/>
          <p:nvPr/>
        </p:nvSpPr>
        <p:spPr>
          <a:xfrm>
            <a:off x="612784" y="7505388"/>
            <a:ext cx="4406713" cy="2173058"/>
          </a:xfrm>
          <a:prstGeom prst="roundRect">
            <a:avLst/>
          </a:prstGeom>
          <a:solidFill>
            <a:srgbClr val="4DB5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44D2E06E-32D2-48EA-B292-8C28B939DD29}"/>
              </a:ext>
            </a:extLst>
          </p:cNvPr>
          <p:cNvSpPr/>
          <p:nvPr/>
        </p:nvSpPr>
        <p:spPr>
          <a:xfrm>
            <a:off x="5371737" y="9940153"/>
            <a:ext cx="4406713" cy="2190602"/>
          </a:xfrm>
          <a:prstGeom prst="roundRect">
            <a:avLst/>
          </a:prstGeom>
          <a:solidFill>
            <a:srgbClr val="00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EF2984-70C6-40FF-9BD9-EA28BD17C923}"/>
              </a:ext>
            </a:extLst>
          </p:cNvPr>
          <p:cNvSpPr txBox="1"/>
          <p:nvPr/>
        </p:nvSpPr>
        <p:spPr>
          <a:xfrm>
            <a:off x="917616" y="5200781"/>
            <a:ext cx="3891248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500" b="1" dirty="0">
                <a:solidFill>
                  <a:srgbClr val="442F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место</a:t>
            </a:r>
          </a:p>
          <a:p>
            <a:pPr>
              <a:lnSpc>
                <a:spcPct val="100000"/>
              </a:lnSpc>
            </a:pPr>
            <a:r>
              <a:rPr lang="ru-RU" sz="28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объему продукции в обрабатывающих производствах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240B1F4-E8D3-4487-B811-62BEB26360A3}"/>
              </a:ext>
            </a:extLst>
          </p:cNvPr>
          <p:cNvSpPr txBox="1"/>
          <p:nvPr/>
        </p:nvSpPr>
        <p:spPr>
          <a:xfrm>
            <a:off x="947320" y="10183842"/>
            <a:ext cx="395555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место</a:t>
            </a:r>
          </a:p>
          <a:p>
            <a:pPr>
              <a:lnSpc>
                <a:spcPct val="100000"/>
              </a:lnSpc>
            </a:pPr>
            <a:r>
              <a:rPr lang="ru-RU" sz="28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объему ВРП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F9972BA-7F05-4B02-AF94-D9A824D7FE32}"/>
              </a:ext>
            </a:extLst>
          </p:cNvPr>
          <p:cNvSpPr txBox="1"/>
          <p:nvPr/>
        </p:nvSpPr>
        <p:spPr>
          <a:xfrm>
            <a:off x="5706273" y="7796354"/>
            <a:ext cx="3948485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500" b="1" dirty="0">
                <a:solidFill>
                  <a:srgbClr val="442F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место</a:t>
            </a:r>
          </a:p>
          <a:p>
            <a:pPr>
              <a:lnSpc>
                <a:spcPct val="100000"/>
              </a:lnSpc>
            </a:pPr>
            <a:r>
              <a:rPr lang="ru-RU" sz="28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оборот розничной торговли</a:t>
            </a:r>
          </a:p>
          <a:p>
            <a:endParaRPr lang="ru-RU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887BD12-96D2-4C73-B30D-AEDCBD096D64}"/>
              </a:ext>
            </a:extLst>
          </p:cNvPr>
          <p:cNvSpPr txBox="1"/>
          <p:nvPr/>
        </p:nvSpPr>
        <p:spPr>
          <a:xfrm>
            <a:off x="5626161" y="10137975"/>
            <a:ext cx="306902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500" b="1" dirty="0">
                <a:solidFill>
                  <a:srgbClr val="442F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место</a:t>
            </a:r>
          </a:p>
          <a:p>
            <a:pPr>
              <a:lnSpc>
                <a:spcPct val="100000"/>
              </a:lnSpc>
            </a:pPr>
            <a:r>
              <a:rPr lang="ru-RU" sz="28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вводу жилья</a:t>
            </a:r>
          </a:p>
          <a:p>
            <a:endParaRPr lang="ru-RU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B4D29D6-BB35-4E65-8702-945358E93C0B}"/>
              </a:ext>
            </a:extLst>
          </p:cNvPr>
          <p:cNvSpPr txBox="1"/>
          <p:nvPr/>
        </p:nvSpPr>
        <p:spPr>
          <a:xfrm>
            <a:off x="947320" y="7692647"/>
            <a:ext cx="4123573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3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место</a:t>
            </a:r>
          </a:p>
          <a:p>
            <a:pPr>
              <a:lnSpc>
                <a:spcPct val="100000"/>
              </a:lnSpc>
            </a:pPr>
            <a:r>
              <a:rPr lang="ru-RU" sz="28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объему платных услуг населению</a:t>
            </a:r>
          </a:p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311B3C0-FCA6-4336-8F32-BA1FF6212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8191-CB6F-FA48-9F70-3D81A9D7D4A0}" type="slidenum">
              <a:rPr lang="ru-RU" smtClean="0"/>
              <a:t>5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275693F-10EF-43E7-83F0-1CF5E9F08D4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alphaModFix amt="20000"/>
          </a:blip>
          <a:stretch>
            <a:fillRect/>
          </a:stretch>
        </p:blipFill>
        <p:spPr>
          <a:xfrm>
            <a:off x="5070893" y="1952556"/>
            <a:ext cx="5012913" cy="501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430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2C69D2-A0B7-0D4C-9DA5-CD4438112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799763" cy="1440021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651AD23-AFE1-48FC-9DD5-CDC1BFF143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67"/>
          <a:stretch/>
        </p:blipFill>
        <p:spPr>
          <a:xfrm>
            <a:off x="0" y="2411413"/>
            <a:ext cx="10799763" cy="120906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C4D54B-E424-8255-4D1A-FF44BC3E48A1}"/>
              </a:ext>
            </a:extLst>
          </p:cNvPr>
          <p:cNvSpPr txBox="1"/>
          <p:nvPr/>
        </p:nvSpPr>
        <p:spPr>
          <a:xfrm>
            <a:off x="387786" y="2692040"/>
            <a:ext cx="47747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4DB594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ИНВЕСТИЦИИ</a:t>
            </a: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93E4AF2C-0991-4163-BB45-D588115F50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276094"/>
              </p:ext>
            </p:extLst>
          </p:nvPr>
        </p:nvGraphicFramePr>
        <p:xfrm>
          <a:off x="-1" y="5065202"/>
          <a:ext cx="10799763" cy="5780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8A18259-1144-4768-B04A-E0CCDA04A64C}"/>
              </a:ext>
            </a:extLst>
          </p:cNvPr>
          <p:cNvSpPr txBox="1"/>
          <p:nvPr/>
        </p:nvSpPr>
        <p:spPr>
          <a:xfrm>
            <a:off x="6906099" y="2615836"/>
            <a:ext cx="3552351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R="0">
              <a:lnSpc>
                <a:spcPts val="2909"/>
              </a:lnSpc>
              <a:spcBef>
                <a:spcPts val="0"/>
              </a:spcBef>
              <a:spcAft>
                <a:spcPts val="0"/>
              </a:spcAft>
              <a:defRPr sz="3000" b="1">
                <a:solidFill>
                  <a:srgbClr val="46318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5000" dirty="0">
                <a:solidFill>
                  <a:schemeClr val="bg1">
                    <a:lumMod val="65000"/>
                  </a:schemeClr>
                </a:solidFill>
              </a:rPr>
              <a:t>50%</a:t>
            </a:r>
            <a:r>
              <a:rPr lang="ru-RU" sz="6000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ru-RU" sz="2800" b="0" dirty="0">
                <a:solidFill>
                  <a:schemeClr val="bg1">
                    <a:lumMod val="65000"/>
                  </a:schemeClr>
                </a:solidFill>
              </a:rPr>
              <a:t>рост инвестиций </a:t>
            </a:r>
          </a:p>
          <a:p>
            <a:pPr>
              <a:lnSpc>
                <a:spcPct val="100000"/>
              </a:lnSpc>
            </a:pPr>
            <a:r>
              <a:rPr lang="ru-RU" sz="2800" b="0" dirty="0">
                <a:solidFill>
                  <a:schemeClr val="bg1">
                    <a:lumMod val="65000"/>
                  </a:schemeClr>
                </a:solidFill>
              </a:rPr>
              <a:t>за последние 5 лет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3F05A9-803B-4540-8948-59AA04645914}"/>
              </a:ext>
            </a:extLst>
          </p:cNvPr>
          <p:cNvSpPr txBox="1"/>
          <p:nvPr/>
        </p:nvSpPr>
        <p:spPr>
          <a:xfrm>
            <a:off x="706236" y="11357886"/>
            <a:ext cx="1009352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R="0">
              <a:lnSpc>
                <a:spcPts val="2909"/>
              </a:lnSpc>
              <a:spcBef>
                <a:spcPts val="0"/>
              </a:spcBef>
              <a:spcAft>
                <a:spcPts val="0"/>
              </a:spcAft>
              <a:defRPr sz="3000" b="1">
                <a:solidFill>
                  <a:srgbClr val="46318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5000" dirty="0">
                <a:solidFill>
                  <a:srgbClr val="4DB594"/>
                </a:solidFill>
              </a:rPr>
              <a:t>220</a:t>
            </a:r>
            <a:r>
              <a:rPr lang="ru-RU" sz="6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2800" b="0" dirty="0">
                <a:solidFill>
                  <a:schemeClr val="bg1"/>
                </a:solidFill>
              </a:rPr>
              <a:t>наиболее значимых проектов</a:t>
            </a:r>
          </a:p>
          <a:p>
            <a:pPr>
              <a:lnSpc>
                <a:spcPct val="100000"/>
              </a:lnSpc>
            </a:pPr>
            <a:r>
              <a:rPr lang="ru-RU" sz="5000" dirty="0">
                <a:solidFill>
                  <a:srgbClr val="4DB594"/>
                </a:solidFill>
              </a:rPr>
              <a:t>572,8</a:t>
            </a:r>
            <a:r>
              <a:rPr lang="ru-RU" sz="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2800" b="0" dirty="0">
                <a:solidFill>
                  <a:schemeClr val="bg1"/>
                </a:solidFill>
              </a:rPr>
              <a:t>млрд. руб. частных инвестиций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BE2D4B-2656-4D92-B0FA-C6922F348DB3}"/>
              </a:ext>
            </a:extLst>
          </p:cNvPr>
          <p:cNvSpPr txBox="1"/>
          <p:nvPr/>
        </p:nvSpPr>
        <p:spPr>
          <a:xfrm>
            <a:off x="706235" y="13091760"/>
            <a:ext cx="67313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R="0">
              <a:lnSpc>
                <a:spcPts val="2909"/>
              </a:lnSpc>
              <a:spcBef>
                <a:spcPts val="0"/>
              </a:spcBef>
              <a:spcAft>
                <a:spcPts val="0"/>
              </a:spcAft>
              <a:defRPr sz="3000" b="1">
                <a:solidFill>
                  <a:srgbClr val="46318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i="1" dirty="0">
                <a:solidFill>
                  <a:srgbClr val="4DB594"/>
                </a:solidFill>
              </a:rPr>
              <a:t>По данным на 01.05.2024 г.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900831D-2363-4E9D-87D2-C03DA1A17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8191-CB6F-FA48-9F70-3D81A9D7D4A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683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2C69D2-A0B7-0D4C-9DA5-CD4438112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799763" cy="1440021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F825BFC-D032-4D8B-9640-2F7A1FC2AE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367"/>
          <a:stretch/>
        </p:blipFill>
        <p:spPr>
          <a:xfrm>
            <a:off x="0" y="2411413"/>
            <a:ext cx="10799763" cy="1209067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49911E7-1034-4E36-A245-969A31FE1879}"/>
              </a:ext>
            </a:extLst>
          </p:cNvPr>
          <p:cNvSpPr/>
          <p:nvPr/>
        </p:nvSpPr>
        <p:spPr>
          <a:xfrm>
            <a:off x="0" y="4027393"/>
            <a:ext cx="10799763" cy="5082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C4D54B-E424-8255-4D1A-FF44BC3E48A1}"/>
              </a:ext>
            </a:extLst>
          </p:cNvPr>
          <p:cNvSpPr txBox="1"/>
          <p:nvPr/>
        </p:nvSpPr>
        <p:spPr>
          <a:xfrm>
            <a:off x="411011" y="2768061"/>
            <a:ext cx="101880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4DB594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РЕСУРСЫ И ПРОМЫШЛЕННОСТЬ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45AED7-646D-4784-AAF3-8C8CCEB5D786}"/>
              </a:ext>
            </a:extLst>
          </p:cNvPr>
          <p:cNvSpPr txBox="1"/>
          <p:nvPr/>
        </p:nvSpPr>
        <p:spPr>
          <a:xfrm>
            <a:off x="787173" y="13099837"/>
            <a:ext cx="5924386" cy="954107"/>
          </a:xfrm>
          <a:prstGeom prst="rect">
            <a:avLst/>
          </a:prstGeom>
          <a:solidFill>
            <a:srgbClr val="2A9C83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0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2800" dirty="0">
                <a:solidFill>
                  <a:schemeClr val="bg1"/>
                </a:solidFill>
              </a:rPr>
              <a:t>КРУПНЕЙШЕЕ В МИРЕ</a:t>
            </a:r>
          </a:p>
          <a:p>
            <a:r>
              <a:rPr lang="ru-RU" sz="2800" b="0" i="1" dirty="0">
                <a:solidFill>
                  <a:schemeClr val="tx1"/>
                </a:solidFill>
              </a:rPr>
              <a:t>месторождение магнезитов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F90869-2FA1-4E0E-A4C5-6413F1137033}"/>
              </a:ext>
            </a:extLst>
          </p:cNvPr>
          <p:cNvSpPr txBox="1"/>
          <p:nvPr/>
        </p:nvSpPr>
        <p:spPr>
          <a:xfrm>
            <a:off x="787173" y="10915581"/>
            <a:ext cx="5924386" cy="954107"/>
          </a:xfrm>
          <a:prstGeom prst="rect">
            <a:avLst/>
          </a:prstGeom>
          <a:solidFill>
            <a:srgbClr val="2A9C83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0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2800" dirty="0">
                <a:solidFill>
                  <a:schemeClr val="bg1"/>
                </a:solidFill>
              </a:rPr>
              <a:t>КРУПНЕЙШЕЕ В ЕВРОПЕ</a:t>
            </a:r>
          </a:p>
          <a:p>
            <a:r>
              <a:rPr lang="ru-RU" sz="2800" b="0" i="1" dirty="0">
                <a:solidFill>
                  <a:schemeClr val="tx1"/>
                </a:solidFill>
              </a:rPr>
              <a:t>месторождение белых мраморов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E2A6C8-7BE5-4F38-90DF-E59E53B844D8}"/>
              </a:ext>
            </a:extLst>
          </p:cNvPr>
          <p:cNvSpPr txBox="1"/>
          <p:nvPr/>
        </p:nvSpPr>
        <p:spPr>
          <a:xfrm>
            <a:off x="787173" y="12002116"/>
            <a:ext cx="5924386" cy="954107"/>
          </a:xfrm>
          <a:prstGeom prst="rect">
            <a:avLst/>
          </a:prstGeom>
          <a:solidFill>
            <a:srgbClr val="2A9C83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000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2800" dirty="0">
                <a:solidFill>
                  <a:schemeClr val="bg1"/>
                </a:solidFill>
              </a:rPr>
              <a:t>КРУПНЕЙШЕЕ В РОССИИ</a:t>
            </a:r>
          </a:p>
          <a:p>
            <a:r>
              <a:rPr lang="ru-RU" sz="2800" b="0" i="1" dirty="0">
                <a:solidFill>
                  <a:schemeClr val="tx1"/>
                </a:solidFill>
              </a:rPr>
              <a:t>месторождение каолиновых глин</a:t>
            </a:r>
          </a:p>
        </p:txBody>
      </p:sp>
      <p:sp>
        <p:nvSpPr>
          <p:cNvPr id="4" name="Блок-схема: извлечение 3">
            <a:extLst>
              <a:ext uri="{FF2B5EF4-FFF2-40B4-BE49-F238E27FC236}">
                <a16:creationId xmlns:a16="http://schemas.microsoft.com/office/drawing/2014/main" id="{80BB8967-2BB6-4389-AA6F-E30191EE58DE}"/>
              </a:ext>
            </a:extLst>
          </p:cNvPr>
          <p:cNvSpPr/>
          <p:nvPr/>
        </p:nvSpPr>
        <p:spPr>
          <a:xfrm>
            <a:off x="445860" y="11073092"/>
            <a:ext cx="201461" cy="180975"/>
          </a:xfrm>
          <a:prstGeom prst="flowChartExtract">
            <a:avLst/>
          </a:prstGeom>
          <a:solidFill>
            <a:schemeClr val="bg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Блок-схема: извлечение 13">
            <a:extLst>
              <a:ext uri="{FF2B5EF4-FFF2-40B4-BE49-F238E27FC236}">
                <a16:creationId xmlns:a16="http://schemas.microsoft.com/office/drawing/2014/main" id="{8E3206E8-8542-48E6-BE7A-2A4B719F7741}"/>
              </a:ext>
            </a:extLst>
          </p:cNvPr>
          <p:cNvSpPr/>
          <p:nvPr/>
        </p:nvSpPr>
        <p:spPr>
          <a:xfrm>
            <a:off x="411011" y="12139892"/>
            <a:ext cx="201461" cy="180975"/>
          </a:xfrm>
          <a:prstGeom prst="flowChartExtract">
            <a:avLst/>
          </a:prstGeom>
          <a:solidFill>
            <a:schemeClr val="bg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извлечение 14">
            <a:extLst>
              <a:ext uri="{FF2B5EF4-FFF2-40B4-BE49-F238E27FC236}">
                <a16:creationId xmlns:a16="http://schemas.microsoft.com/office/drawing/2014/main" id="{B98CED5D-12AB-4D97-87D4-F2CE15BF17EA}"/>
              </a:ext>
            </a:extLst>
          </p:cNvPr>
          <p:cNvSpPr/>
          <p:nvPr/>
        </p:nvSpPr>
        <p:spPr>
          <a:xfrm>
            <a:off x="411011" y="13154304"/>
            <a:ext cx="201461" cy="180975"/>
          </a:xfrm>
          <a:prstGeom prst="flowChartExtract">
            <a:avLst/>
          </a:prstGeom>
          <a:solidFill>
            <a:schemeClr val="bg1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83941E-11BC-4F2B-9FA2-E59A7D01F775}"/>
              </a:ext>
            </a:extLst>
          </p:cNvPr>
          <p:cNvSpPr txBox="1"/>
          <p:nvPr/>
        </p:nvSpPr>
        <p:spPr>
          <a:xfrm>
            <a:off x="5402054" y="4576697"/>
            <a:ext cx="2815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Металлургия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7114C62-BC83-43BC-8DA9-25D2DE24FC5F}"/>
              </a:ext>
            </a:extLst>
          </p:cNvPr>
          <p:cNvSpPr txBox="1"/>
          <p:nvPr/>
        </p:nvSpPr>
        <p:spPr>
          <a:xfrm>
            <a:off x="6543715" y="5441628"/>
            <a:ext cx="3738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Arial Black" panose="020B0A04020102020204" pitchFamily="34" charset="0"/>
              </a:rPr>
              <a:t>Машиностроение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A5E0C0-DFE0-409B-A69F-B4563428521B}"/>
              </a:ext>
            </a:extLst>
          </p:cNvPr>
          <p:cNvSpPr txBox="1"/>
          <p:nvPr/>
        </p:nvSpPr>
        <p:spPr>
          <a:xfrm>
            <a:off x="6543715" y="6204324"/>
            <a:ext cx="41372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Arial Black" panose="020B0A04020102020204" pitchFamily="34" charset="0"/>
              </a:rPr>
              <a:t>Неметаллическая</a:t>
            </a:r>
          </a:p>
          <a:p>
            <a:r>
              <a:rPr lang="ru-RU" sz="2800" dirty="0">
                <a:solidFill>
                  <a:srgbClr val="002060"/>
                </a:solidFill>
                <a:latin typeface="Arial Black" panose="020B0A04020102020204" pitchFamily="34" charset="0"/>
              </a:rPr>
              <a:t>минеральная продукция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A5BAF8-18E0-4F79-997E-3E8B6A6AE16D}"/>
              </a:ext>
            </a:extLst>
          </p:cNvPr>
          <p:cNvSpPr txBox="1"/>
          <p:nvPr/>
        </p:nvSpPr>
        <p:spPr>
          <a:xfrm>
            <a:off x="5833376" y="7828795"/>
            <a:ext cx="3443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Arial Black" panose="020B0A04020102020204" pitchFamily="34" charset="0"/>
              </a:rPr>
              <a:t>Другие отрасли</a:t>
            </a:r>
          </a:p>
        </p:txBody>
      </p:sp>
      <p:graphicFrame>
        <p:nvGraphicFramePr>
          <p:cNvPr id="19" name="Объект 18">
            <a:extLst>
              <a:ext uri="{FF2B5EF4-FFF2-40B4-BE49-F238E27FC236}">
                <a16:creationId xmlns:a16="http://schemas.microsoft.com/office/drawing/2014/main" id="{7C3AEF85-F6E6-499A-A5C6-4BE97132FF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1699127"/>
              </p:ext>
            </p:extLst>
          </p:nvPr>
        </p:nvGraphicFramePr>
        <p:xfrm>
          <a:off x="369779" y="4598562"/>
          <a:ext cx="6095999" cy="4336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" name="CorelDRAW" r:id="rId5" imgW="3878760" imgH="2758283" progId="CorelDraw.Graphic.22">
                  <p:embed/>
                </p:oleObj>
              </mc:Choice>
              <mc:Fallback>
                <p:oleObj name="CorelDRAW" r:id="rId5" imgW="3878760" imgH="2758283" progId="CorelDraw.Graphic.22">
                  <p:embed/>
                  <p:pic>
                    <p:nvPicPr>
                      <p:cNvPr id="19" name="Объект 18">
                        <a:extLst>
                          <a:ext uri="{FF2B5EF4-FFF2-40B4-BE49-F238E27FC236}">
                            <a16:creationId xmlns:a16="http://schemas.microsoft.com/office/drawing/2014/main" id="{7C3AEF85-F6E6-499A-A5C6-4BE97132FF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9779" y="4598562"/>
                        <a:ext cx="6095999" cy="43368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173FFE1F-F2C5-43BC-8836-5BC5318EA2EF}"/>
              </a:ext>
            </a:extLst>
          </p:cNvPr>
          <p:cNvSpPr txBox="1"/>
          <p:nvPr/>
        </p:nvSpPr>
        <p:spPr>
          <a:xfrm>
            <a:off x="787173" y="9254874"/>
            <a:ext cx="22553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917FD3"/>
                </a:solidFill>
                <a:latin typeface="Arial Black" panose="020B0A04020102020204" pitchFamily="34" charset="0"/>
              </a:rPr>
              <a:t>77% ГРАФИТ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C74273-9E60-4233-84AF-2A4E106B40C6}"/>
              </a:ext>
            </a:extLst>
          </p:cNvPr>
          <p:cNvSpPr txBox="1"/>
          <p:nvPr/>
        </p:nvSpPr>
        <p:spPr>
          <a:xfrm>
            <a:off x="3193261" y="9288365"/>
            <a:ext cx="22553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917FD3"/>
                </a:solidFill>
                <a:latin typeface="Arial Black" panose="020B0A04020102020204" pitchFamily="34" charset="0"/>
              </a:rPr>
              <a:t>74% КАОЛИН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9F4605-63C5-4ED5-8F29-73D29073174C}"/>
              </a:ext>
            </a:extLst>
          </p:cNvPr>
          <p:cNvSpPr txBox="1"/>
          <p:nvPr/>
        </p:nvSpPr>
        <p:spPr>
          <a:xfrm>
            <a:off x="5596832" y="9308399"/>
            <a:ext cx="26742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917FD3"/>
                </a:solidFill>
                <a:latin typeface="Arial Black" panose="020B0A04020102020204" pitchFamily="34" charset="0"/>
              </a:rPr>
              <a:t>60% МАГНЕЗИТ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7A85AD0-634D-4053-B23F-7FE536F048B9}"/>
              </a:ext>
            </a:extLst>
          </p:cNvPr>
          <p:cNvSpPr txBox="1"/>
          <p:nvPr/>
        </p:nvSpPr>
        <p:spPr>
          <a:xfrm>
            <a:off x="8431098" y="9323404"/>
            <a:ext cx="22553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917FD3"/>
                </a:solidFill>
                <a:latin typeface="Arial Black" panose="020B0A04020102020204" pitchFamily="34" charset="0"/>
              </a:rPr>
              <a:t>59% ТАЛЬК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7A64FA-A5AA-4EB8-BE71-72E7604BA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8191-CB6F-FA48-9F70-3D81A9D7D4A0}" type="slidenum">
              <a:rPr lang="ru-RU" smtClean="0"/>
              <a:t>7</a:t>
            </a:fld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B701427-5DAA-46A6-B365-078266A2487B}"/>
              </a:ext>
            </a:extLst>
          </p:cNvPr>
          <p:cNvSpPr txBox="1"/>
          <p:nvPr/>
        </p:nvSpPr>
        <p:spPr>
          <a:xfrm>
            <a:off x="1" y="10298407"/>
            <a:ext cx="10799762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marR="0">
              <a:lnSpc>
                <a:spcPts val="2909"/>
              </a:lnSpc>
              <a:spcBef>
                <a:spcPts val="0"/>
              </a:spcBef>
              <a:spcAft>
                <a:spcPts val="0"/>
              </a:spcAft>
              <a:defRPr sz="3000" b="1">
                <a:solidFill>
                  <a:srgbClr val="46318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 i="1" dirty="0">
                <a:solidFill>
                  <a:srgbClr val="442F8C"/>
                </a:solidFill>
              </a:rPr>
              <a:t>Доля ЧО от общероссийского производства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B1132368-D461-4ECE-B515-DA06ABC6B441}"/>
              </a:ext>
            </a:extLst>
          </p:cNvPr>
          <p:cNvSpPr/>
          <p:nvPr/>
        </p:nvSpPr>
        <p:spPr>
          <a:xfrm>
            <a:off x="4103" y="3528674"/>
            <a:ext cx="10799763" cy="856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F7C8E4F-F975-479E-A1F3-7B58649739B2}"/>
              </a:ext>
            </a:extLst>
          </p:cNvPr>
          <p:cNvSpPr txBox="1"/>
          <p:nvPr/>
        </p:nvSpPr>
        <p:spPr>
          <a:xfrm>
            <a:off x="369779" y="3720800"/>
            <a:ext cx="9281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tx2"/>
                </a:solidFill>
                <a:latin typeface="Arial Black" panose="020B0A04020102020204" pitchFamily="34" charset="0"/>
              </a:rPr>
              <a:t>СТРУКТУРА ПРОМЫШЛЕННОСТИ</a:t>
            </a:r>
          </a:p>
        </p:txBody>
      </p:sp>
    </p:spTree>
    <p:extLst>
      <p:ext uri="{BB962C8B-B14F-4D97-AF65-F5344CB8AC3E}">
        <p14:creationId xmlns:p14="http://schemas.microsoft.com/office/powerpoint/2010/main" val="471834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2C69D2-A0B7-0D4C-9DA5-CD4438112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799763" cy="1440021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F825BFC-D032-4D8B-9640-2F7A1FC2AE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67"/>
          <a:stretch/>
        </p:blipFill>
        <p:spPr>
          <a:xfrm>
            <a:off x="0" y="2411413"/>
            <a:ext cx="10799763" cy="120906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C4D54B-E424-8255-4D1A-FF44BC3E48A1}"/>
              </a:ext>
            </a:extLst>
          </p:cNvPr>
          <p:cNvSpPr txBox="1"/>
          <p:nvPr/>
        </p:nvSpPr>
        <p:spPr>
          <a:xfrm>
            <a:off x="474273" y="2774806"/>
            <a:ext cx="1018804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4DB594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АЗ УРАЛ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ПРОЕКТ В СФЕРЕ МАШИНОСТРОЕНИЯ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8B45A74-5E75-49D9-A6CF-E8EF21A7A5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11" y="4048810"/>
            <a:ext cx="9470487" cy="579425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9ED488D-D57F-4481-8A1B-1FA42EFA302E}"/>
              </a:ext>
            </a:extLst>
          </p:cNvPr>
          <p:cNvSpPr txBox="1"/>
          <p:nvPr/>
        </p:nvSpPr>
        <p:spPr>
          <a:xfrm>
            <a:off x="565611" y="12755325"/>
            <a:ext cx="743318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5DBC9E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 ExtraBold"/>
              </a:rPr>
              <a:t>Содействие в получении: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5DBC9E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 ExtraBold"/>
              </a:rPr>
              <a:t>займа федерального ФРП – </a:t>
            </a:r>
            <a:r>
              <a:rPr lang="ru-RU" sz="2800" b="1" dirty="0">
                <a:solidFill>
                  <a:srgbClr val="5DBC9E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 ExtraBold"/>
              </a:rPr>
              <a:t>7,24 млрд ₽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5DBC9E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 ExtraBold"/>
              </a:rPr>
              <a:t>грантов регионального ФРП – </a:t>
            </a:r>
            <a:r>
              <a:rPr lang="ru-RU" sz="2800" b="1" dirty="0">
                <a:solidFill>
                  <a:srgbClr val="5DBC9E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 ExtraBold"/>
              </a:rPr>
              <a:t>24 млн ₽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87FC5129-129D-42B3-BBEA-CAD905EEFD80}"/>
              </a:ext>
            </a:extLst>
          </p:cNvPr>
          <p:cNvSpPr/>
          <p:nvPr/>
        </p:nvSpPr>
        <p:spPr>
          <a:xfrm>
            <a:off x="474273" y="10078803"/>
            <a:ext cx="9720263" cy="253323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256315-6B26-4BC3-A37C-E3AEADB9B661}"/>
              </a:ext>
            </a:extLst>
          </p:cNvPr>
          <p:cNvSpPr txBox="1"/>
          <p:nvPr/>
        </p:nvSpPr>
        <p:spPr>
          <a:xfrm>
            <a:off x="696369" y="10196721"/>
            <a:ext cx="35509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ru-RU" sz="6000" b="1" dirty="0">
                <a:solidFill>
                  <a:srgbClr val="442F8C"/>
                </a:solidFill>
                <a:latin typeface="Arial Black" panose="020B0A040201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17</a:t>
            </a:r>
            <a:r>
              <a:rPr lang="ru-RU" sz="3000" b="1" dirty="0">
                <a:solidFill>
                  <a:srgbClr val="442F8C"/>
                </a:solidFill>
                <a:latin typeface="Arial Black" panose="020B0A040201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,</a:t>
            </a:r>
            <a:r>
              <a:rPr lang="ru-RU" sz="6000" b="1" dirty="0">
                <a:solidFill>
                  <a:srgbClr val="442F8C"/>
                </a:solidFill>
                <a:latin typeface="Arial Black" panose="020B0A040201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1</a:t>
            </a:r>
            <a:endParaRPr lang="ru-RU" sz="3600" b="1" dirty="0">
              <a:solidFill>
                <a:srgbClr val="442F8C"/>
              </a:solidFill>
              <a:latin typeface="Arial" panose="020B0604020202020204" pitchFamily="34" charset="0"/>
              <a:ea typeface="Montserrat ExtraBold"/>
              <a:cs typeface="Arial" panose="020B0604020202020204" pitchFamily="34" charset="0"/>
              <a:sym typeface="Montserrat ExtraBold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8686DC-784A-4041-A839-9BC77A1D8F05}"/>
              </a:ext>
            </a:extLst>
          </p:cNvPr>
          <p:cNvSpPr txBox="1"/>
          <p:nvPr/>
        </p:nvSpPr>
        <p:spPr>
          <a:xfrm>
            <a:off x="4558609" y="10263627"/>
            <a:ext cx="529024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442F8C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Разработка модельного ряда ведущих мостов и передних осей а/м УРАЛ и колесной техники (г. Миасс)</a:t>
            </a:r>
            <a:endParaRPr lang="ru-RU" sz="2800" b="1" dirty="0">
              <a:solidFill>
                <a:srgbClr val="442F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4089CF-397D-4786-A53D-D7E4CB68F59B}"/>
              </a:ext>
            </a:extLst>
          </p:cNvPr>
          <p:cNvSpPr txBox="1"/>
          <p:nvPr/>
        </p:nvSpPr>
        <p:spPr>
          <a:xfrm>
            <a:off x="2441709" y="10393404"/>
            <a:ext cx="17041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ru-RU" sz="2800" b="1" dirty="0">
                <a:solidFill>
                  <a:srgbClr val="442F8C"/>
                </a:solidFill>
                <a:latin typeface="Arial" panose="020B06040202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млрд </a:t>
            </a:r>
            <a:r>
              <a:rPr lang="ru-RU" sz="3600" b="1" dirty="0">
                <a:solidFill>
                  <a:srgbClr val="442F8C"/>
                </a:solidFill>
                <a:latin typeface="Arial" panose="020B06040202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₽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92C369-DE01-4CD3-8CF5-3DB37CE737A8}"/>
              </a:ext>
            </a:extLst>
          </p:cNvPr>
          <p:cNvSpPr txBox="1"/>
          <p:nvPr/>
        </p:nvSpPr>
        <p:spPr>
          <a:xfrm>
            <a:off x="763275" y="11837243"/>
            <a:ext cx="13804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ru-RU" sz="4000" b="1" dirty="0">
                <a:solidFill>
                  <a:srgbClr val="442F8C"/>
                </a:solidFill>
                <a:latin typeface="Arial Black" panose="020B0A040201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402</a:t>
            </a:r>
            <a:endParaRPr lang="ru-RU" sz="4000" b="1" dirty="0">
              <a:solidFill>
                <a:srgbClr val="442F8C"/>
              </a:solidFill>
              <a:latin typeface="Arial" panose="020B0604020202020204" pitchFamily="34" charset="0"/>
              <a:ea typeface="Montserrat ExtraBold"/>
              <a:cs typeface="Arial" panose="020B0604020202020204" pitchFamily="34" charset="0"/>
              <a:sym typeface="Montserrat ExtraBold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AF2D8C-5F56-4D0C-A754-669C84C926E4}"/>
              </a:ext>
            </a:extLst>
          </p:cNvPr>
          <p:cNvSpPr txBox="1"/>
          <p:nvPr/>
        </p:nvSpPr>
        <p:spPr>
          <a:xfrm>
            <a:off x="1944128" y="11970248"/>
            <a:ext cx="29439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ru-RU" sz="2800" b="1" dirty="0">
                <a:solidFill>
                  <a:srgbClr val="442F8C"/>
                </a:solidFill>
                <a:latin typeface="Arial" panose="020B06040202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рабочих места</a:t>
            </a:r>
            <a:endParaRPr lang="ru-RU" sz="3600" b="1" dirty="0">
              <a:solidFill>
                <a:srgbClr val="442F8C"/>
              </a:solidFill>
              <a:latin typeface="Arial" panose="020B0604020202020204" pitchFamily="34" charset="0"/>
              <a:ea typeface="Montserrat ExtraBold"/>
              <a:cs typeface="Arial" panose="020B0604020202020204" pitchFamily="34" charset="0"/>
              <a:sym typeface="Montserrat ExtraBold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E1B821-D447-413B-A833-0258051464C8}"/>
              </a:ext>
            </a:extLst>
          </p:cNvPr>
          <p:cNvSpPr txBox="1"/>
          <p:nvPr/>
        </p:nvSpPr>
        <p:spPr>
          <a:xfrm>
            <a:off x="696369" y="11134757"/>
            <a:ext cx="34495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highlight>
                  <a:srgbClr val="442F8C"/>
                </a:highlight>
                <a:latin typeface="Arial Black" panose="020B0A040201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2020 - 2032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88A06DD-3225-414D-8A1C-31CC877F3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8191-CB6F-FA48-9F70-3D81A9D7D4A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599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2C69D2-A0B7-0D4C-9DA5-CD4438112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799763" cy="1440021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F825BFC-D032-4D8B-9640-2F7A1FC2AE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67"/>
          <a:stretch/>
        </p:blipFill>
        <p:spPr>
          <a:xfrm>
            <a:off x="0" y="2411413"/>
            <a:ext cx="10799763" cy="120906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C4D54B-E424-8255-4D1A-FF44BC3E48A1}"/>
              </a:ext>
            </a:extLst>
          </p:cNvPr>
          <p:cNvSpPr txBox="1"/>
          <p:nvPr/>
        </p:nvSpPr>
        <p:spPr>
          <a:xfrm>
            <a:off x="411011" y="2768061"/>
            <a:ext cx="101880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2A9C83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RONEJC+Arial Bold"/>
              </a:rPr>
              <a:t>ЗАВОД РОБОТОВ – </a:t>
            </a:r>
          </a:p>
          <a:p>
            <a:r>
              <a:rPr lang="ru-RU" sz="4400" b="1" dirty="0">
                <a:solidFill>
                  <a:srgbClr val="2A9C83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RONEJC+Arial Bold"/>
              </a:rPr>
              <a:t>ПЕРВЫЙ В РОССИИ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ПРОЕКТ В СФЕРЕ ВЫСОКОТЕХА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D40B97-2828-4A52-99B4-7E1FC14054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104" b="17193"/>
          <a:stretch/>
        </p:blipFill>
        <p:spPr>
          <a:xfrm>
            <a:off x="539750" y="4749010"/>
            <a:ext cx="9685338" cy="501716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41E4E320-C703-46A1-92FF-CBF00E67B209}"/>
              </a:ext>
            </a:extLst>
          </p:cNvPr>
          <p:cNvSpPr/>
          <p:nvPr/>
        </p:nvSpPr>
        <p:spPr>
          <a:xfrm>
            <a:off x="539750" y="9995826"/>
            <a:ext cx="9720263" cy="18158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Google Shape;103;p15">
            <a:extLst>
              <a:ext uri="{FF2B5EF4-FFF2-40B4-BE49-F238E27FC236}">
                <a16:creationId xmlns:a16="http://schemas.microsoft.com/office/drawing/2014/main" id="{785320B7-6CC5-481F-A781-9A1F6F7138A9}"/>
              </a:ext>
            </a:extLst>
          </p:cNvPr>
          <p:cNvSpPr txBox="1"/>
          <p:nvPr/>
        </p:nvSpPr>
        <p:spPr>
          <a:xfrm>
            <a:off x="495906" y="11894734"/>
            <a:ext cx="9807950" cy="2139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6" tIns="34279" rIns="68576" bIns="34279" anchor="t" anchorCtr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2A9C8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Montserrat ExtraBold"/>
              </a:rPr>
              <a:t>Меры поддержки</a:t>
            </a:r>
            <a:r>
              <a:rPr kumimoji="0" lang="ru-RU" sz="2800" i="0" u="none" strike="noStrike" kern="0" cap="none" spc="0" normalizeH="0" baseline="0" noProof="0" dirty="0">
                <a:ln>
                  <a:noFill/>
                </a:ln>
                <a:solidFill>
                  <a:srgbClr val="2A9C8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Montserrat ExtraBold"/>
              </a:rPr>
              <a:t>: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800" kern="0" dirty="0">
                <a:solidFill>
                  <a:srgbClr val="2A9C83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 ExtraBold"/>
              </a:rPr>
              <a:t>с</a:t>
            </a:r>
            <a:r>
              <a:rPr kumimoji="0" lang="ru-RU" sz="2800" i="0" u="none" strike="noStrike" kern="0" cap="none" spc="0" normalizeH="0" baseline="0" noProof="0" dirty="0" err="1">
                <a:ln>
                  <a:noFill/>
                </a:ln>
                <a:solidFill>
                  <a:srgbClr val="2A9C8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Montserrat ExtraBold"/>
              </a:rPr>
              <a:t>одействие</a:t>
            </a:r>
            <a:r>
              <a:rPr kumimoji="0" lang="ru-RU" sz="2800" i="0" u="none" strike="noStrike" kern="0" cap="none" spc="0" normalizeH="0" baseline="0" noProof="0" dirty="0">
                <a:ln>
                  <a:noFill/>
                </a:ln>
                <a:solidFill>
                  <a:srgbClr val="2A9C8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Montserrat ExtraBold"/>
              </a:rPr>
              <a:t> в получении займа федерального ФРП </a:t>
            </a:r>
            <a:r>
              <a:rPr lang="ru-RU" sz="2800" dirty="0">
                <a:solidFill>
                  <a:srgbClr val="5DBC9E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 ExtraBold"/>
              </a:rPr>
              <a:t>–</a:t>
            </a:r>
            <a:r>
              <a:rPr kumimoji="0" lang="ru-RU" sz="2800" i="0" u="none" strike="noStrike" kern="0" cap="none" spc="0" normalizeH="0" baseline="0" noProof="0" dirty="0">
                <a:ln>
                  <a:noFill/>
                </a:ln>
                <a:solidFill>
                  <a:srgbClr val="2A9C8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Montserrat ExtraBold"/>
              </a:rPr>
              <a:t>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2A9C8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Montserrat ExtraBold"/>
              </a:rPr>
              <a:t>700 млн ₽</a:t>
            </a:r>
            <a:r>
              <a:rPr kumimoji="0" lang="ru-RU" sz="2800" i="0" u="none" strike="noStrike" kern="0" cap="none" spc="0" normalizeH="0" baseline="0" noProof="0" dirty="0">
                <a:ln>
                  <a:noFill/>
                </a:ln>
                <a:solidFill>
                  <a:srgbClr val="2A9C8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Montserrat ExtraBold"/>
              </a:rPr>
              <a:t>, </a:t>
            </a:r>
            <a:endParaRPr lang="ru-RU" sz="2800" kern="0" dirty="0">
              <a:solidFill>
                <a:srgbClr val="2A9C83"/>
              </a:solidFill>
              <a:latin typeface="Arial" panose="020B0604020202020204" pitchFamily="34" charset="0"/>
              <a:cs typeface="Arial" panose="020B0604020202020204" pitchFamily="34" charset="0"/>
              <a:sym typeface="Montserrat ExtraBold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800" kern="0" dirty="0">
                <a:solidFill>
                  <a:srgbClr val="2A9C83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 ExtraBold"/>
              </a:rPr>
              <a:t>в</a:t>
            </a:r>
            <a:r>
              <a:rPr kumimoji="0" lang="ru-RU" sz="2800" i="0" u="none" strike="noStrike" kern="0" cap="none" spc="0" normalizeH="0" baseline="0" noProof="0" dirty="0" err="1">
                <a:ln>
                  <a:noFill/>
                </a:ln>
                <a:solidFill>
                  <a:srgbClr val="2A9C8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Montserrat ExtraBold"/>
              </a:rPr>
              <a:t>ыделение</a:t>
            </a:r>
            <a:r>
              <a:rPr kumimoji="0" lang="ru-RU" sz="2800" i="0" u="none" strike="noStrike" kern="0" cap="none" spc="0" normalizeH="0" baseline="0" noProof="0" dirty="0">
                <a:ln>
                  <a:noFill/>
                </a:ln>
                <a:solidFill>
                  <a:srgbClr val="2A9C8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Montserrat ExtraBold"/>
              </a:rPr>
              <a:t> земли без торгов</a:t>
            </a:r>
            <a:endParaRPr kumimoji="0" lang="ru-RU" sz="2800" i="0" u="none" strike="noStrike" kern="0" cap="none" spc="0" normalizeH="0" baseline="0" noProof="0" dirty="0">
              <a:ln>
                <a:noFill/>
              </a:ln>
              <a:solidFill>
                <a:srgbClr val="2A9C8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Google Shape;103;p15">
            <a:extLst>
              <a:ext uri="{FF2B5EF4-FFF2-40B4-BE49-F238E27FC236}">
                <a16:creationId xmlns:a16="http://schemas.microsoft.com/office/drawing/2014/main" id="{52E0B51E-0BDE-4F3F-9130-967F874DFB1F}"/>
              </a:ext>
            </a:extLst>
          </p:cNvPr>
          <p:cNvSpPr txBox="1"/>
          <p:nvPr/>
        </p:nvSpPr>
        <p:spPr>
          <a:xfrm>
            <a:off x="870509" y="9891118"/>
            <a:ext cx="2570525" cy="1223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6" tIns="34279" rIns="68576" bIns="34279" anchor="t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0" cap="none" spc="0" normalizeH="0" baseline="0" noProof="0" dirty="0">
                <a:ln>
                  <a:noFill/>
                </a:ln>
                <a:solidFill>
                  <a:srgbClr val="442F8C"/>
                </a:solidFill>
                <a:effectLst/>
                <a:uLnTx/>
                <a:uFillTx/>
                <a:latin typeface="Arial Black" panose="020B0A040201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3</a:t>
            </a:r>
            <a:r>
              <a:rPr lang="ru-RU" sz="2800" b="1" kern="0" noProof="0" dirty="0">
                <a:solidFill>
                  <a:srgbClr val="442F8C"/>
                </a:solidFill>
                <a:latin typeface="Arial Black" panose="020B0A040201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  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442F8C"/>
                </a:solidFill>
                <a:effectLst/>
                <a:uLnTx/>
                <a:uFillTx/>
                <a:latin typeface="Arial Black" panose="020B0A040201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млрд ₽</a:t>
            </a: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442F8C"/>
              </a:solidFill>
              <a:effectLst/>
              <a:uLnTx/>
              <a:uFillTx/>
              <a:latin typeface="Arial Black" panose="020B0A040201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E7A225-F9C1-4238-8A39-056DCAF77A82}"/>
              </a:ext>
            </a:extLst>
          </p:cNvPr>
          <p:cNvSpPr txBox="1"/>
          <p:nvPr/>
        </p:nvSpPr>
        <p:spPr>
          <a:xfrm>
            <a:off x="3722747" y="10317265"/>
            <a:ext cx="650234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solidFill>
                  <a:srgbClr val="442F8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</a:t>
            </a:r>
            <a:r>
              <a:rPr kumimoji="0" lang="ru-R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2F8C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роизводство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442F8C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роботов-манипуляторов с широкой сферой применения (г. Челябинск)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442F8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2379FE-C567-4CF8-AC3C-F5C70BA966C2}"/>
              </a:ext>
            </a:extLst>
          </p:cNvPr>
          <p:cNvSpPr txBox="1"/>
          <p:nvPr/>
        </p:nvSpPr>
        <p:spPr>
          <a:xfrm>
            <a:off x="828986" y="11086889"/>
            <a:ext cx="263945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000" dirty="0">
                <a:solidFill>
                  <a:schemeClr val="bg1"/>
                </a:solidFill>
                <a:highlight>
                  <a:srgbClr val="442F8C"/>
                </a:highlight>
                <a:latin typeface="Arial Black" panose="020B0A040201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2020 - 2024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2DE561C-36E8-45EC-A215-162CD4B63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8191-CB6F-FA48-9F70-3D81A9D7D4A0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0485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2933</TotalTime>
  <Words>973</Words>
  <Application>Microsoft Office PowerPoint</Application>
  <PresentationFormat>Произвольный</PresentationFormat>
  <Paragraphs>350</Paragraphs>
  <Slides>25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3" baseType="lpstr">
      <vt:lpstr>Arial</vt:lpstr>
      <vt:lpstr>Arial Black</vt:lpstr>
      <vt:lpstr>Calibri</vt:lpstr>
      <vt:lpstr>Calibri Light</vt:lpstr>
      <vt:lpstr>Segoe UI Black</vt:lpstr>
      <vt:lpstr>Wingdings</vt:lpstr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Мой бизнес</cp:lastModifiedBy>
  <cp:revision>192</cp:revision>
  <cp:lastPrinted>2024-05-24T12:40:03Z</cp:lastPrinted>
  <dcterms:created xsi:type="dcterms:W3CDTF">2024-05-11T05:59:09Z</dcterms:created>
  <dcterms:modified xsi:type="dcterms:W3CDTF">2024-05-27T04:14:37Z</dcterms:modified>
</cp:coreProperties>
</file>