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1" r:id="rId4"/>
    <p:sldId id="272" r:id="rId5"/>
    <p:sldId id="281" r:id="rId6"/>
    <p:sldId id="262" r:id="rId7"/>
    <p:sldId id="258" r:id="rId8"/>
    <p:sldId id="273" r:id="rId9"/>
    <p:sldId id="274" r:id="rId10"/>
    <p:sldId id="280" r:id="rId11"/>
    <p:sldId id="27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A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FBFF-4DD1-46AA-BFAB-132201104D73}" type="datetimeFigureOut">
              <a:rPr lang="ru-RU" smtClean="0"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87B0E-ECAD-4E41-BB9F-1A7277FEB54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24838" y="2028616"/>
            <a:ext cx="990534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4D1A84"/>
                </a:solidFill>
              </a:rPr>
              <a:t>Реализация механизма обратной связи</a:t>
            </a:r>
            <a:br>
              <a:rPr lang="ru-RU" sz="4400" b="1" dirty="0">
                <a:solidFill>
                  <a:srgbClr val="4D1A84"/>
                </a:solidFill>
              </a:rPr>
            </a:br>
            <a:r>
              <a:rPr lang="ru-RU" sz="4400" b="1" dirty="0">
                <a:solidFill>
                  <a:srgbClr val="4D1A84"/>
                </a:solidFill>
              </a:rPr>
              <a:t>с субъектами инвестиционной</a:t>
            </a:r>
            <a:br>
              <a:rPr lang="ru-RU" sz="4400" b="1" dirty="0">
                <a:solidFill>
                  <a:srgbClr val="4D1A84"/>
                </a:solidFill>
              </a:rPr>
            </a:br>
            <a:r>
              <a:rPr lang="ru-RU" sz="4400" b="1" dirty="0">
                <a:solidFill>
                  <a:srgbClr val="4D1A84"/>
                </a:solidFill>
              </a:rPr>
              <a:t>и предпринимательской деятельности</a:t>
            </a:r>
            <a:br>
              <a:rPr lang="ru-RU" sz="4400" b="1" dirty="0">
                <a:solidFill>
                  <a:srgbClr val="4D1A84"/>
                </a:solidFill>
              </a:rPr>
            </a:br>
            <a:r>
              <a:rPr lang="ru-RU" sz="4400" b="1" dirty="0">
                <a:solidFill>
                  <a:srgbClr val="4D1A84"/>
                </a:solidFill>
              </a:rPr>
              <a:t>в Челябинской области</a:t>
            </a:r>
            <a:endParaRPr lang="ru-RU" sz="4400" dirty="0">
              <a:solidFill>
                <a:srgbClr val="4D1A84"/>
              </a:solidFill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3224" y="243969"/>
            <a:ext cx="67765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4D1A84"/>
                </a:solidFill>
              </a:rPr>
              <a:t>СПЕЦИАЛИЗИРОВАННЫЙ</a:t>
            </a:r>
            <a:br>
              <a:rPr lang="ru-RU" sz="3200" b="1" dirty="0">
                <a:solidFill>
                  <a:srgbClr val="4D1A84"/>
                </a:solidFill>
              </a:rPr>
            </a:br>
            <a:r>
              <a:rPr lang="ru-RU" sz="3200" b="1" dirty="0">
                <a:solidFill>
                  <a:srgbClr val="4D1A84"/>
                </a:solidFill>
              </a:rPr>
              <a:t>РАЗДЕЛ «ПОС.Бизнес»</a:t>
            </a:r>
            <a:endParaRPr lang="ru-RU" sz="3200" dirty="0">
              <a:solidFill>
                <a:srgbClr val="4D1A8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7333" y="2828833"/>
            <a:ext cx="75770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Создан специализированный раздел «ПОС.Бизнес»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на портале Платформы обратной связи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Единого портала государственных услуг (функций)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56019" y="1515038"/>
            <a:ext cx="3827920" cy="38279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212153" y="2828835"/>
            <a:ext cx="101306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4D1A84"/>
                </a:solidFill>
              </a:rPr>
              <a:t>СПАСИБО ЗА ВНИМАНИЕ</a:t>
            </a:r>
            <a:endParaRPr lang="ru-RU" sz="7200" dirty="0">
              <a:solidFill>
                <a:srgbClr val="4D1A84"/>
              </a:solidFill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38737" y="246268"/>
            <a:ext cx="22501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solidFill>
                  <a:srgbClr val="4D1A84"/>
                </a:solidFill>
              </a:rPr>
              <a:t>ЦЕЛИ</a:t>
            </a:r>
            <a:endParaRPr lang="ru-RU" sz="6000" dirty="0">
              <a:solidFill>
                <a:srgbClr val="4D1A8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1451" y="1816141"/>
            <a:ext cx="95890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4D1A84"/>
                </a:solidFill>
              </a:rPr>
              <a:t>Целями развития механизма обратной связи</a:t>
            </a:r>
            <a:br>
              <a:rPr lang="ru-RU" sz="2800" b="1" dirty="0">
                <a:solidFill>
                  <a:srgbClr val="4D1A84"/>
                </a:solidFill>
              </a:rPr>
            </a:br>
            <a:r>
              <a:rPr lang="ru-RU" sz="2800" b="1" dirty="0">
                <a:solidFill>
                  <a:srgbClr val="4D1A84"/>
                </a:solidFill>
              </a:rPr>
              <a:t>с субъектами инвестиционной и предпринимательской деятельности являются:</a:t>
            </a:r>
            <a:endParaRPr lang="ru-RU" sz="2800" dirty="0">
              <a:solidFill>
                <a:srgbClr val="4D1A84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53008" y="3317180"/>
            <a:ext cx="89357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107950">
              <a:buFont typeface="Calibri" panose="020F0502020204030204" pitchFamily="34" charset="0"/>
              <a:buChar char="̶"/>
            </a:pPr>
            <a:r>
              <a:rPr lang="ru-RU" dirty="0">
                <a:solidFill>
                  <a:srgbClr val="4D1A84"/>
                </a:solidFill>
              </a:rPr>
              <a:t>реализация принципа «одного окна» для приема обращений инвесторов</a:t>
            </a:r>
            <a:br>
              <a:rPr lang="ru-RU" dirty="0">
                <a:solidFill>
                  <a:srgbClr val="4D1A84"/>
                </a:solidFill>
              </a:rPr>
            </a:br>
            <a:r>
              <a:rPr lang="ru-RU" dirty="0">
                <a:solidFill>
                  <a:srgbClr val="4D1A84"/>
                </a:solidFill>
              </a:rPr>
              <a:t>и предпринимателей;</a:t>
            </a:r>
          </a:p>
          <a:p>
            <a:endParaRPr lang="ru-RU" dirty="0">
              <a:solidFill>
                <a:srgbClr val="4D1A84"/>
              </a:solidFill>
            </a:endParaRPr>
          </a:p>
          <a:p>
            <a:pPr indent="-107950">
              <a:buFont typeface="Calibri" panose="020F0502020204030204" pitchFamily="34" charset="0"/>
              <a:buChar char="̶"/>
            </a:pPr>
            <a:r>
              <a:rPr lang="ru-RU" dirty="0">
                <a:solidFill>
                  <a:srgbClr val="4D1A84"/>
                </a:solidFill>
              </a:rPr>
              <a:t>сокращение сроков предоставления ответов на обращения;</a:t>
            </a:r>
          </a:p>
          <a:p>
            <a:endParaRPr lang="ru-RU" dirty="0">
              <a:solidFill>
                <a:srgbClr val="4D1A84"/>
              </a:solidFill>
            </a:endParaRPr>
          </a:p>
          <a:p>
            <a:pPr indent="-107950">
              <a:buFont typeface="Calibri" panose="020F0502020204030204" pitchFamily="34" charset="0"/>
              <a:buChar char="̶"/>
            </a:pPr>
            <a:r>
              <a:rPr lang="ru-RU" dirty="0">
                <a:solidFill>
                  <a:srgbClr val="4D1A84"/>
                </a:solidFill>
              </a:rPr>
              <a:t>реализация возможности получения агрегированной информации о проблемах инвесторов и предпринимателей как на уровне субъекта Российской Федерации,</a:t>
            </a:r>
            <a:br>
              <a:rPr lang="ru-RU" dirty="0">
                <a:solidFill>
                  <a:srgbClr val="4D1A84"/>
                </a:solidFill>
              </a:rPr>
            </a:br>
            <a:r>
              <a:rPr lang="ru-RU" dirty="0">
                <a:solidFill>
                  <a:srgbClr val="4D1A84"/>
                </a:solidFill>
              </a:rPr>
              <a:t>так и на уровне всей Российской Федерации.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3224" y="243969"/>
            <a:ext cx="67765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4D1A84"/>
                </a:solidFill>
              </a:rPr>
              <a:t>ФЕДЕРАЛЬНОЕ</a:t>
            </a:r>
            <a:br>
              <a:rPr lang="ru-RU" sz="3200" b="1" dirty="0">
                <a:solidFill>
                  <a:srgbClr val="4D1A84"/>
                </a:solidFill>
              </a:rPr>
            </a:br>
            <a:r>
              <a:rPr lang="ru-RU" sz="3200" b="1" dirty="0">
                <a:solidFill>
                  <a:srgbClr val="4D1A84"/>
                </a:solidFill>
              </a:rPr>
              <a:t>ЗАКОНОДАТЕЛЬСТВО</a:t>
            </a:r>
            <a:endParaRPr lang="ru-RU" sz="3200" dirty="0">
              <a:solidFill>
                <a:srgbClr val="4D1A8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63087" y="1835794"/>
            <a:ext cx="6833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Приказ Министерства экономического развития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Российской Федерации от 04.04.2024 № 200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«О внесении изменений в приказ Минэкономразвития России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от 30 сентября 2021 г. № 591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«О системе поддержки новых инвестиционных проектов в субъектах Российской Федерации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(«Региональный инвестиционный стандарт»)»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64004" y="1861458"/>
            <a:ext cx="3100755" cy="31007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3224" y="243969"/>
            <a:ext cx="67765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4D1A84"/>
                </a:solidFill>
              </a:rPr>
              <a:t>РЕГИОНАЛЬНОЕ</a:t>
            </a:r>
            <a:br>
              <a:rPr lang="ru-RU" sz="3200" b="1" dirty="0">
                <a:solidFill>
                  <a:srgbClr val="4D1A84"/>
                </a:solidFill>
              </a:rPr>
            </a:br>
            <a:r>
              <a:rPr lang="ru-RU" sz="3200" b="1" dirty="0">
                <a:solidFill>
                  <a:srgbClr val="4D1A84"/>
                </a:solidFill>
              </a:rPr>
              <a:t>ЗАКОНОДАТЕЛЬСТВО</a:t>
            </a:r>
            <a:endParaRPr lang="ru-RU" sz="3200" dirty="0">
              <a:solidFill>
                <a:srgbClr val="4D1A84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044" y="1835794"/>
            <a:ext cx="75770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Распоряжение правительства Челябинской области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от 30.09.2024 № 1034-рп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«О формировании механизма обратной связи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с субъектами инвестиционной и предпринимательской деятельности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в Челябинской области в рамках реализации системы поддержки новых инвестиционных проектов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(«Региональный инвестиционный стандарт»)»</a:t>
            </a: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8319" y="1936330"/>
            <a:ext cx="2985339" cy="29853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8FC76-6AC9-4C6A-54C7-A9079E067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>
            <a:extLst>
              <a:ext uri="{FF2B5EF4-FFF2-40B4-BE49-F238E27FC236}">
                <a16:creationId xmlns:a16="http://schemas.microsoft.com/office/drawing/2014/main" id="{8A35258F-6682-4735-901C-6C73B5769719}"/>
              </a:ext>
            </a:extLst>
          </p:cNvPr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>
            <a:extLst>
              <a:ext uri="{FF2B5EF4-FFF2-40B4-BE49-F238E27FC236}">
                <a16:creationId xmlns:a16="http://schemas.microsoft.com/office/drawing/2014/main" id="{CD20760A-5F42-17EA-3533-2F284BBB3D5E}"/>
              </a:ext>
            </a:extLst>
          </p:cNvPr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>
            <a:extLst>
              <a:ext uri="{FF2B5EF4-FFF2-40B4-BE49-F238E27FC236}">
                <a16:creationId xmlns:a16="http://schemas.microsoft.com/office/drawing/2014/main" id="{9402788D-5C7C-3F03-CF90-EC2E4D69B7D3}"/>
              </a:ext>
            </a:extLst>
          </p:cNvPr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>
            <a:extLst>
              <a:ext uri="{FF2B5EF4-FFF2-40B4-BE49-F238E27FC236}">
                <a16:creationId xmlns:a16="http://schemas.microsoft.com/office/drawing/2014/main" id="{19D9F4ED-B845-5014-11C1-E04BD5349CC6}"/>
              </a:ext>
            </a:extLst>
          </p:cNvPr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>
            <a:extLst>
              <a:ext uri="{FF2B5EF4-FFF2-40B4-BE49-F238E27FC236}">
                <a16:creationId xmlns:a16="http://schemas.microsoft.com/office/drawing/2014/main" id="{B7E16424-56BC-7663-86B3-14B0DB9B6F4A}"/>
              </a:ext>
            </a:extLst>
          </p:cNvPr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>
            <a:extLst>
              <a:ext uri="{FF2B5EF4-FFF2-40B4-BE49-F238E27FC236}">
                <a16:creationId xmlns:a16="http://schemas.microsoft.com/office/drawing/2014/main" id="{D0DBC5FC-1777-4199-9301-121EEA7177A8}"/>
              </a:ext>
            </a:extLst>
          </p:cNvPr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>
            <a:extLst>
              <a:ext uri="{FF2B5EF4-FFF2-40B4-BE49-F238E27FC236}">
                <a16:creationId xmlns:a16="http://schemas.microsoft.com/office/drawing/2014/main" id="{3A9930B2-F389-6691-5736-A4435ED3B54D}"/>
              </a:ext>
            </a:extLst>
          </p:cNvPr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>
            <a:extLst>
              <a:ext uri="{FF2B5EF4-FFF2-40B4-BE49-F238E27FC236}">
                <a16:creationId xmlns:a16="http://schemas.microsoft.com/office/drawing/2014/main" id="{A6573A86-1CEB-B207-EAD5-F5FFFD959DCA}"/>
              </a:ext>
            </a:extLst>
          </p:cNvPr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>
            <a:extLst>
              <a:ext uri="{FF2B5EF4-FFF2-40B4-BE49-F238E27FC236}">
                <a16:creationId xmlns:a16="http://schemas.microsoft.com/office/drawing/2014/main" id="{E9A1D287-F865-34D3-00A1-D1AF8171861D}"/>
              </a:ext>
            </a:extLst>
          </p:cNvPr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>
            <a:extLst>
              <a:ext uri="{FF2B5EF4-FFF2-40B4-BE49-F238E27FC236}">
                <a16:creationId xmlns:a16="http://schemas.microsoft.com/office/drawing/2014/main" id="{C6FBC2D3-0C1F-B502-1BF1-3EBBBED0E17D}"/>
              </a:ext>
            </a:extLst>
          </p:cNvPr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>
            <a:extLst>
              <a:ext uri="{FF2B5EF4-FFF2-40B4-BE49-F238E27FC236}">
                <a16:creationId xmlns:a16="http://schemas.microsoft.com/office/drawing/2014/main" id="{1344E651-5A96-BEC7-796E-FE9354FE9916}"/>
              </a:ext>
            </a:extLst>
          </p:cNvPr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>
            <a:extLst>
              <a:ext uri="{FF2B5EF4-FFF2-40B4-BE49-F238E27FC236}">
                <a16:creationId xmlns:a16="http://schemas.microsoft.com/office/drawing/2014/main" id="{2D15C35C-4C23-8D29-B033-F347C79A9D48}"/>
              </a:ext>
            </a:extLst>
          </p:cNvPr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>
            <a:extLst>
              <a:ext uri="{FF2B5EF4-FFF2-40B4-BE49-F238E27FC236}">
                <a16:creationId xmlns:a16="http://schemas.microsoft.com/office/drawing/2014/main" id="{E6562681-3276-3DF5-7784-38226990021F}"/>
              </a:ext>
            </a:extLst>
          </p:cNvPr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>
            <a:extLst>
              <a:ext uri="{FF2B5EF4-FFF2-40B4-BE49-F238E27FC236}">
                <a16:creationId xmlns:a16="http://schemas.microsoft.com/office/drawing/2014/main" id="{356603AC-2645-162F-959D-E2605D617DBE}"/>
              </a:ext>
            </a:extLst>
          </p:cNvPr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>
            <a:extLst>
              <a:ext uri="{FF2B5EF4-FFF2-40B4-BE49-F238E27FC236}">
                <a16:creationId xmlns:a16="http://schemas.microsoft.com/office/drawing/2014/main" id="{AF3BB1BB-FD65-C11C-86CA-6FDD8B11EF9E}"/>
              </a:ext>
            </a:extLst>
          </p:cNvPr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>
            <a:extLst>
              <a:ext uri="{FF2B5EF4-FFF2-40B4-BE49-F238E27FC236}">
                <a16:creationId xmlns:a16="http://schemas.microsoft.com/office/drawing/2014/main" id="{1F0EA507-E417-2E45-38F9-A753F3286ECB}"/>
              </a:ext>
            </a:extLst>
          </p:cNvPr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>
            <a:extLst>
              <a:ext uri="{FF2B5EF4-FFF2-40B4-BE49-F238E27FC236}">
                <a16:creationId xmlns:a16="http://schemas.microsoft.com/office/drawing/2014/main" id="{ED567CDA-6153-4EC4-C9E9-B56D4EAD24A0}"/>
              </a:ext>
            </a:extLst>
          </p:cNvPr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>
            <a:extLst>
              <a:ext uri="{FF2B5EF4-FFF2-40B4-BE49-F238E27FC236}">
                <a16:creationId xmlns:a16="http://schemas.microsoft.com/office/drawing/2014/main" id="{C2BC2504-F744-D9D2-5572-698D31D975A5}"/>
              </a:ext>
            </a:extLst>
          </p:cNvPr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>
            <a:extLst>
              <a:ext uri="{FF2B5EF4-FFF2-40B4-BE49-F238E27FC236}">
                <a16:creationId xmlns:a16="http://schemas.microsoft.com/office/drawing/2014/main" id="{3EBFF9A5-0512-08C7-6D92-2D5B2419983D}"/>
              </a:ext>
            </a:extLst>
          </p:cNvPr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>
            <a:extLst>
              <a:ext uri="{FF2B5EF4-FFF2-40B4-BE49-F238E27FC236}">
                <a16:creationId xmlns:a16="http://schemas.microsoft.com/office/drawing/2014/main" id="{B5DF3359-062B-D5BB-196A-3889903D213A}"/>
              </a:ext>
            </a:extLst>
          </p:cNvPr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>
            <a:extLst>
              <a:ext uri="{FF2B5EF4-FFF2-40B4-BE49-F238E27FC236}">
                <a16:creationId xmlns:a16="http://schemas.microsoft.com/office/drawing/2014/main" id="{594E071B-5ECC-0831-9231-3D672CB7BB8C}"/>
              </a:ext>
            </a:extLst>
          </p:cNvPr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>
            <a:extLst>
              <a:ext uri="{FF2B5EF4-FFF2-40B4-BE49-F238E27FC236}">
                <a16:creationId xmlns:a16="http://schemas.microsoft.com/office/drawing/2014/main" id="{E8FE331A-919F-40A8-0C2C-A849F758D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9B7A06-C4E8-38E1-813C-A2FD3688991E}"/>
              </a:ext>
            </a:extLst>
          </p:cNvPr>
          <p:cNvSpPr txBox="1"/>
          <p:nvPr/>
        </p:nvSpPr>
        <p:spPr>
          <a:xfrm>
            <a:off x="-3224" y="243969"/>
            <a:ext cx="67765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4D1A84"/>
                </a:solidFill>
              </a:rPr>
              <a:t>РЕГИОНАЛЬНОЕ</a:t>
            </a:r>
            <a:br>
              <a:rPr lang="ru-RU" sz="3200" b="1" dirty="0">
                <a:solidFill>
                  <a:srgbClr val="4D1A84"/>
                </a:solidFill>
              </a:rPr>
            </a:br>
            <a:r>
              <a:rPr lang="ru-RU" sz="3200" b="1" dirty="0">
                <a:solidFill>
                  <a:srgbClr val="4D1A84"/>
                </a:solidFill>
              </a:rPr>
              <a:t>ЗАКОНОДАТЕЛЬСТВО</a:t>
            </a:r>
            <a:endParaRPr lang="ru-RU" sz="3200" dirty="0">
              <a:solidFill>
                <a:srgbClr val="4D1A84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4898CF-A6BF-784A-6ABA-B8D74B03C3B5}"/>
              </a:ext>
            </a:extLst>
          </p:cNvPr>
          <p:cNvSpPr txBox="1"/>
          <p:nvPr/>
        </p:nvSpPr>
        <p:spPr>
          <a:xfrm>
            <a:off x="453044" y="1835794"/>
            <a:ext cx="75770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Приказ Министерства экономического развития Челябинской области от 01.10.2024 № 53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«Об утверждении Порядка формирования механизма обратной связи с субъектами инвестиционной</a:t>
            </a:r>
            <a:br>
              <a:rPr lang="ru-RU" sz="2400" b="1" dirty="0">
                <a:solidFill>
                  <a:srgbClr val="4D1A84"/>
                </a:solidFill>
              </a:rPr>
            </a:br>
            <a:r>
              <a:rPr lang="ru-RU" sz="2400" b="1" dirty="0">
                <a:solidFill>
                  <a:srgbClr val="4D1A84"/>
                </a:solidFill>
              </a:rPr>
              <a:t>и предпринимательской деятельности в Челябинской области и о признании утратившим силу Приказа Министерства экономического развития Челябинской области от 20.06.2023 № 79»</a:t>
            </a: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08F27F0B-81BA-0FF2-3EB4-6B2FB45CDF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58319" y="1936330"/>
            <a:ext cx="2985339" cy="2985339"/>
          </a:xfrm>
          <a:prstGeom prst="rect">
            <a:avLst/>
          </a:prstGeom>
        </p:spPr>
      </p:pic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AA890134-2242-39B4-DBF1-BE55394743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458319" y="1939555"/>
            <a:ext cx="2895729" cy="2895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728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141697" y="221133"/>
            <a:ext cx="67765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4D1A84"/>
                </a:solidFill>
              </a:rPr>
              <a:t>ЕДИНЫЙ ЦЕНТР</a:t>
            </a:r>
            <a:br>
              <a:rPr lang="ru-RU" sz="3000" b="1" dirty="0">
                <a:solidFill>
                  <a:srgbClr val="4D1A84"/>
                </a:solidFill>
              </a:rPr>
            </a:br>
            <a:r>
              <a:rPr lang="ru-RU" sz="3000" b="1" dirty="0">
                <a:solidFill>
                  <a:srgbClr val="4D1A84"/>
                </a:solidFill>
              </a:rPr>
              <a:t>ПО ОБРАБОТКЕ ОБРАЩЕНИЙ</a:t>
            </a:r>
            <a:endParaRPr lang="ru-RU" sz="3000" dirty="0">
              <a:solidFill>
                <a:srgbClr val="4D1A84"/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41947"/>
            <a:ext cx="12192000" cy="64949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: скругленные углы 24"/>
          <p:cNvSpPr/>
          <p:nvPr/>
        </p:nvSpPr>
        <p:spPr>
          <a:xfrm>
            <a:off x="3727547" y="2068653"/>
            <a:ext cx="4736905" cy="868680"/>
          </a:xfrm>
          <a:prstGeom prst="roundRect">
            <a:avLst/>
          </a:prstGeom>
          <a:noFill/>
          <a:ln w="571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НОВЫЕ КАТЕГОРИИ ОБРАЩЕНИЙ</a:t>
            </a:r>
          </a:p>
        </p:txBody>
      </p:sp>
      <p:sp>
        <p:nvSpPr>
          <p:cNvPr id="26" name="Прямоугольник: скругленные углы 25"/>
          <p:cNvSpPr/>
          <p:nvPr/>
        </p:nvSpPr>
        <p:spPr>
          <a:xfrm>
            <a:off x="1461604" y="3589713"/>
            <a:ext cx="2192411" cy="1339119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поддержкой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и сопровождением инвестора</a:t>
            </a:r>
          </a:p>
        </p:txBody>
      </p:sp>
      <p:sp>
        <p:nvSpPr>
          <p:cNvPr id="27" name="Прямоугольник: скругленные углы 26"/>
          <p:cNvSpPr/>
          <p:nvPr/>
        </p:nvSpPr>
        <p:spPr>
          <a:xfrm>
            <a:off x="3820561" y="3589713"/>
            <a:ext cx="2193030" cy="1339119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автомобильными дорогами</a:t>
            </a:r>
          </a:p>
          <a:p>
            <a:pPr algn="ctr"/>
            <a:r>
              <a:rPr lang="ru-RU" sz="1400" b="1" dirty="0">
                <a:solidFill>
                  <a:srgbClr val="4D1A84"/>
                </a:solidFill>
              </a:rPr>
              <a:t>и транспортом</a:t>
            </a:r>
          </a:p>
        </p:txBody>
      </p:sp>
      <p:sp>
        <p:nvSpPr>
          <p:cNvPr id="28" name="Прямоугольник: скругленные углы 27"/>
          <p:cNvSpPr/>
          <p:nvPr/>
        </p:nvSpPr>
        <p:spPr>
          <a:xfrm>
            <a:off x="6180137" y="3589714"/>
            <a:ext cx="2193030" cy="1339120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земельными отношениями</a:t>
            </a:r>
          </a:p>
          <a:p>
            <a:pPr algn="ctr"/>
            <a:r>
              <a:rPr lang="ru-RU" sz="1400" b="1" dirty="0">
                <a:solidFill>
                  <a:srgbClr val="4D1A84"/>
                </a:solidFill>
              </a:rPr>
              <a:t>и недвижимым имуществом</a:t>
            </a:r>
          </a:p>
        </p:txBody>
      </p:sp>
      <p:sp>
        <p:nvSpPr>
          <p:cNvPr id="29" name="Прямоугольник: скругленные углы 28"/>
          <p:cNvSpPr/>
          <p:nvPr/>
        </p:nvSpPr>
        <p:spPr>
          <a:xfrm>
            <a:off x="8560989" y="3589714"/>
            <a:ext cx="2232690" cy="1339118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кадровыми ресурсами</a:t>
            </a:r>
          </a:p>
        </p:txBody>
      </p:sp>
      <p:cxnSp>
        <p:nvCxnSpPr>
          <p:cNvPr id="34" name="Соединитель: уступ 33"/>
          <p:cNvCxnSpPr>
            <a:stCxn id="25" idx="2"/>
            <a:endCxn id="27" idx="0"/>
          </p:cNvCxnSpPr>
          <p:nvPr/>
        </p:nvCxnSpPr>
        <p:spPr>
          <a:xfrm rot="5400000">
            <a:off x="5180348" y="2674061"/>
            <a:ext cx="652380" cy="1178924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35"/>
          <p:cNvCxnSpPr>
            <a:stCxn id="25" idx="2"/>
            <a:endCxn id="28" idx="0"/>
          </p:cNvCxnSpPr>
          <p:nvPr/>
        </p:nvCxnSpPr>
        <p:spPr>
          <a:xfrm rot="16200000" flipH="1">
            <a:off x="6360136" y="2673197"/>
            <a:ext cx="652381" cy="1180652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: уступ 51"/>
          <p:cNvCxnSpPr>
            <a:stCxn id="25" idx="2"/>
            <a:endCxn id="26" idx="0"/>
          </p:cNvCxnSpPr>
          <p:nvPr/>
        </p:nvCxnSpPr>
        <p:spPr>
          <a:xfrm rot="5400000">
            <a:off x="4000715" y="1494428"/>
            <a:ext cx="652380" cy="3538190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Соединитель: уступ 53"/>
          <p:cNvCxnSpPr>
            <a:stCxn id="25" idx="2"/>
            <a:endCxn id="29" idx="0"/>
          </p:cNvCxnSpPr>
          <p:nvPr/>
        </p:nvCxnSpPr>
        <p:spPr>
          <a:xfrm rot="16200000" flipH="1">
            <a:off x="7560477" y="1472856"/>
            <a:ext cx="652381" cy="3581334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59147" y="376667"/>
            <a:ext cx="67765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4D1A84"/>
                </a:solidFill>
              </a:rPr>
              <a:t>НОВЫЕ КАТЕГОРИИ ОБРАЩЕНИЙ</a:t>
            </a:r>
            <a:endParaRPr lang="ru-RU" sz="3000" dirty="0">
              <a:solidFill>
                <a:srgbClr val="4D1A84"/>
              </a:solidFill>
            </a:endParaRPr>
          </a:p>
        </p:txBody>
      </p:sp>
      <p:sp>
        <p:nvSpPr>
          <p:cNvPr id="46" name="Прямоугольник: скругленные углы 45"/>
          <p:cNvSpPr/>
          <p:nvPr/>
        </p:nvSpPr>
        <p:spPr>
          <a:xfrm>
            <a:off x="1677359" y="5357553"/>
            <a:ext cx="4100375" cy="1123780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Важное примечание: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обращение посредством ПОС ЕПГУ по данным категориям могут направить только индивидуальные предприниматели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и юридические лица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: скругленные углы 24"/>
          <p:cNvSpPr/>
          <p:nvPr/>
        </p:nvSpPr>
        <p:spPr>
          <a:xfrm>
            <a:off x="3727547" y="2068653"/>
            <a:ext cx="4736905" cy="868680"/>
          </a:xfrm>
          <a:prstGeom prst="roundRect">
            <a:avLst/>
          </a:prstGeom>
          <a:noFill/>
          <a:ln w="571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НОВЫЕ КАТЕГОРИИ ОБРАЩЕНИЙ</a:t>
            </a:r>
          </a:p>
        </p:txBody>
      </p:sp>
      <p:sp>
        <p:nvSpPr>
          <p:cNvPr id="26" name="Прямоугольник: скругленные углы 25"/>
          <p:cNvSpPr/>
          <p:nvPr/>
        </p:nvSpPr>
        <p:spPr>
          <a:xfrm>
            <a:off x="1461604" y="3589713"/>
            <a:ext cx="2192411" cy="1339119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подключением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к инженерным сетям</a:t>
            </a:r>
          </a:p>
        </p:txBody>
      </p:sp>
      <p:sp>
        <p:nvSpPr>
          <p:cNvPr id="27" name="Прямоугольник: скругленные углы 26"/>
          <p:cNvSpPr/>
          <p:nvPr/>
        </p:nvSpPr>
        <p:spPr>
          <a:xfrm>
            <a:off x="3820561" y="3589713"/>
            <a:ext cx="2193030" cy="1339119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экологией и использованием природных ресурсов</a:t>
            </a:r>
          </a:p>
        </p:txBody>
      </p:sp>
      <p:sp>
        <p:nvSpPr>
          <p:cNvPr id="28" name="Прямоугольник: скругленные углы 27"/>
          <p:cNvSpPr/>
          <p:nvPr/>
        </p:nvSpPr>
        <p:spPr>
          <a:xfrm>
            <a:off x="6180137" y="3589714"/>
            <a:ext cx="2193030" cy="1339120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со строительством</a:t>
            </a:r>
          </a:p>
        </p:txBody>
      </p:sp>
      <p:sp>
        <p:nvSpPr>
          <p:cNvPr id="29" name="Прямоугольник: скругленные углы 28"/>
          <p:cNvSpPr/>
          <p:nvPr/>
        </p:nvSpPr>
        <p:spPr>
          <a:xfrm>
            <a:off x="8560989" y="3589714"/>
            <a:ext cx="2232690" cy="1339118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вопросы бизнеса, связанные с иными сферами</a:t>
            </a:r>
          </a:p>
        </p:txBody>
      </p:sp>
      <p:cxnSp>
        <p:nvCxnSpPr>
          <p:cNvPr id="34" name="Соединитель: уступ 33"/>
          <p:cNvCxnSpPr>
            <a:stCxn id="25" idx="2"/>
            <a:endCxn id="27" idx="0"/>
          </p:cNvCxnSpPr>
          <p:nvPr/>
        </p:nvCxnSpPr>
        <p:spPr>
          <a:xfrm rot="5400000">
            <a:off x="5180348" y="2674061"/>
            <a:ext cx="652380" cy="1178924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35"/>
          <p:cNvCxnSpPr>
            <a:stCxn id="25" idx="2"/>
            <a:endCxn id="28" idx="0"/>
          </p:cNvCxnSpPr>
          <p:nvPr/>
        </p:nvCxnSpPr>
        <p:spPr>
          <a:xfrm rot="16200000" flipH="1">
            <a:off x="6360136" y="2673197"/>
            <a:ext cx="652381" cy="1180652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: уступ 51"/>
          <p:cNvCxnSpPr>
            <a:stCxn id="25" idx="2"/>
            <a:endCxn id="26" idx="0"/>
          </p:cNvCxnSpPr>
          <p:nvPr/>
        </p:nvCxnSpPr>
        <p:spPr>
          <a:xfrm rot="5400000">
            <a:off x="4000715" y="1494428"/>
            <a:ext cx="652380" cy="3538190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Соединитель: уступ 53"/>
          <p:cNvCxnSpPr>
            <a:stCxn id="25" idx="2"/>
            <a:endCxn id="29" idx="0"/>
          </p:cNvCxnSpPr>
          <p:nvPr/>
        </p:nvCxnSpPr>
        <p:spPr>
          <a:xfrm rot="16200000" flipH="1">
            <a:off x="7560477" y="1472856"/>
            <a:ext cx="652381" cy="3581334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59147" y="376667"/>
            <a:ext cx="67765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4D1A84"/>
                </a:solidFill>
              </a:rPr>
              <a:t>НОВЫЕ КАТЕГОРИИ ОБРАЩЕНИЙ</a:t>
            </a:r>
            <a:endParaRPr lang="ru-RU" sz="3000" dirty="0">
              <a:solidFill>
                <a:srgbClr val="4D1A84"/>
              </a:solidFill>
            </a:endParaRPr>
          </a:p>
        </p:txBody>
      </p:sp>
      <p:sp>
        <p:nvSpPr>
          <p:cNvPr id="31" name="Прямоугольник: скругленные углы 30"/>
          <p:cNvSpPr/>
          <p:nvPr/>
        </p:nvSpPr>
        <p:spPr>
          <a:xfrm>
            <a:off x="1677359" y="5357553"/>
            <a:ext cx="4100375" cy="1123780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Важное примечание: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обращение посредством ПОС ЕПГУ по данным категориям могут направить только индивидуальные предприниматели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и юридические лица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2"/>
          <p:cNvSpPr/>
          <p:nvPr/>
        </p:nvSpPr>
        <p:spPr>
          <a:xfrm>
            <a:off x="9911528" y="530581"/>
            <a:ext cx="777200" cy="4289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13"/>
          <p:cNvSpPr/>
          <p:nvPr/>
        </p:nvSpPr>
        <p:spPr>
          <a:xfrm>
            <a:off x="10935944" y="535522"/>
            <a:ext cx="932704" cy="4070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114"/>
          <p:cNvSpPr/>
          <p:nvPr/>
        </p:nvSpPr>
        <p:spPr>
          <a:xfrm>
            <a:off x="10792816" y="52281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4">
                <a:moveTo>
                  <a:pt x="0" y="0"/>
                </a:moveTo>
                <a:lnTo>
                  <a:pt x="0" y="422986"/>
                </a:lnTo>
              </a:path>
            </a:pathLst>
          </a:custGeom>
          <a:ln w="8127">
            <a:solidFill>
              <a:srgbClr val="4640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15"/>
          <p:cNvSpPr/>
          <p:nvPr/>
        </p:nvSpPr>
        <p:spPr>
          <a:xfrm>
            <a:off x="9387182" y="530973"/>
            <a:ext cx="414863" cy="4148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16"/>
          <p:cNvSpPr/>
          <p:nvPr/>
        </p:nvSpPr>
        <p:spPr>
          <a:xfrm>
            <a:off x="6277482" y="307260"/>
            <a:ext cx="556443" cy="718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117"/>
          <p:cNvSpPr/>
          <p:nvPr/>
        </p:nvSpPr>
        <p:spPr>
          <a:xfrm>
            <a:off x="8559995" y="550803"/>
            <a:ext cx="354559" cy="15001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18"/>
          <p:cNvSpPr/>
          <p:nvPr/>
        </p:nvSpPr>
        <p:spPr>
          <a:xfrm>
            <a:off x="8292981" y="673979"/>
            <a:ext cx="103505" cy="158750"/>
          </a:xfrm>
          <a:custGeom>
            <a:avLst/>
            <a:gdLst/>
            <a:ahLst/>
            <a:cxnLst/>
            <a:rect l="l" t="t" r="r" b="b"/>
            <a:pathLst>
              <a:path w="103504" h="158750">
                <a:moveTo>
                  <a:pt x="83578" y="0"/>
                </a:moveTo>
                <a:lnTo>
                  <a:pt x="49263" y="12534"/>
                </a:lnTo>
                <a:lnTo>
                  <a:pt x="42671" y="14300"/>
                </a:lnTo>
                <a:lnTo>
                  <a:pt x="9205" y="44653"/>
                </a:lnTo>
                <a:lnTo>
                  <a:pt x="0" y="96786"/>
                </a:lnTo>
                <a:lnTo>
                  <a:pt x="868" y="110353"/>
                </a:lnTo>
                <a:lnTo>
                  <a:pt x="21784" y="149089"/>
                </a:lnTo>
                <a:lnTo>
                  <a:pt x="52349" y="158369"/>
                </a:lnTo>
                <a:lnTo>
                  <a:pt x="62939" y="157458"/>
                </a:lnTo>
                <a:lnTo>
                  <a:pt x="72582" y="154712"/>
                </a:lnTo>
                <a:lnTo>
                  <a:pt x="81236" y="150112"/>
                </a:lnTo>
                <a:lnTo>
                  <a:pt x="88861" y="143637"/>
                </a:lnTo>
                <a:lnTo>
                  <a:pt x="90263" y="141871"/>
                </a:lnTo>
                <a:lnTo>
                  <a:pt x="51904" y="141871"/>
                </a:lnTo>
                <a:lnTo>
                  <a:pt x="38459" y="138898"/>
                </a:lnTo>
                <a:lnTo>
                  <a:pt x="27960" y="130460"/>
                </a:lnTo>
                <a:lnTo>
                  <a:pt x="21131" y="117279"/>
                </a:lnTo>
                <a:lnTo>
                  <a:pt x="18694" y="100076"/>
                </a:lnTo>
                <a:lnTo>
                  <a:pt x="20231" y="93256"/>
                </a:lnTo>
                <a:lnTo>
                  <a:pt x="24193" y="87325"/>
                </a:lnTo>
                <a:lnTo>
                  <a:pt x="31427" y="81381"/>
                </a:lnTo>
                <a:lnTo>
                  <a:pt x="17589" y="81381"/>
                </a:lnTo>
                <a:lnTo>
                  <a:pt x="32689" y="40463"/>
                </a:lnTo>
                <a:lnTo>
                  <a:pt x="69062" y="27051"/>
                </a:lnTo>
                <a:lnTo>
                  <a:pt x="75222" y="25514"/>
                </a:lnTo>
                <a:lnTo>
                  <a:pt x="85343" y="21996"/>
                </a:lnTo>
                <a:lnTo>
                  <a:pt x="89522" y="18694"/>
                </a:lnTo>
                <a:lnTo>
                  <a:pt x="93040" y="13855"/>
                </a:lnTo>
                <a:lnTo>
                  <a:pt x="83578" y="0"/>
                </a:lnTo>
                <a:close/>
              </a:path>
              <a:path w="103504" h="158750">
                <a:moveTo>
                  <a:pt x="92559" y="74790"/>
                </a:moveTo>
                <a:lnTo>
                  <a:pt x="52781" y="74790"/>
                </a:lnTo>
                <a:lnTo>
                  <a:pt x="66174" y="77232"/>
                </a:lnTo>
                <a:lnTo>
                  <a:pt x="76123" y="84105"/>
                </a:lnTo>
                <a:lnTo>
                  <a:pt x="82320" y="94732"/>
                </a:lnTo>
                <a:lnTo>
                  <a:pt x="84454" y="108432"/>
                </a:lnTo>
                <a:lnTo>
                  <a:pt x="83878" y="115240"/>
                </a:lnTo>
                <a:lnTo>
                  <a:pt x="61366" y="141871"/>
                </a:lnTo>
                <a:lnTo>
                  <a:pt x="90263" y="141871"/>
                </a:lnTo>
                <a:lnTo>
                  <a:pt x="95082" y="135800"/>
                </a:lnTo>
                <a:lnTo>
                  <a:pt x="99567" y="127122"/>
                </a:lnTo>
                <a:lnTo>
                  <a:pt x="102256" y="117742"/>
                </a:lnTo>
                <a:lnTo>
                  <a:pt x="103162" y="107556"/>
                </a:lnTo>
                <a:lnTo>
                  <a:pt x="99938" y="87241"/>
                </a:lnTo>
                <a:lnTo>
                  <a:pt x="92559" y="74790"/>
                </a:lnTo>
                <a:close/>
              </a:path>
              <a:path w="103504" h="158750">
                <a:moveTo>
                  <a:pt x="57188" y="58293"/>
                </a:moveTo>
                <a:lnTo>
                  <a:pt x="44910" y="59952"/>
                </a:lnTo>
                <a:lnTo>
                  <a:pt x="33729" y="64641"/>
                </a:lnTo>
                <a:lnTo>
                  <a:pt x="24489" y="71928"/>
                </a:lnTo>
                <a:lnTo>
                  <a:pt x="18033" y="81381"/>
                </a:lnTo>
                <a:lnTo>
                  <a:pt x="31427" y="81381"/>
                </a:lnTo>
                <a:lnTo>
                  <a:pt x="36512" y="77203"/>
                </a:lnTo>
                <a:lnTo>
                  <a:pt x="43992" y="74790"/>
                </a:lnTo>
                <a:lnTo>
                  <a:pt x="92559" y="74790"/>
                </a:lnTo>
                <a:lnTo>
                  <a:pt x="90733" y="71708"/>
                </a:lnTo>
                <a:lnTo>
                  <a:pt x="76249" y="61784"/>
                </a:lnTo>
                <a:lnTo>
                  <a:pt x="57188" y="582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9"/>
          <p:cNvSpPr/>
          <p:nvPr/>
        </p:nvSpPr>
        <p:spPr>
          <a:xfrm>
            <a:off x="8411964" y="731164"/>
            <a:ext cx="92710" cy="99060"/>
          </a:xfrm>
          <a:custGeom>
            <a:avLst/>
            <a:gdLst/>
            <a:ahLst/>
            <a:cxnLst/>
            <a:rect l="l" t="t" r="r" b="b"/>
            <a:pathLst>
              <a:path w="92710" h="99059">
                <a:moveTo>
                  <a:pt x="17602" y="0"/>
                </a:moveTo>
                <a:lnTo>
                  <a:pt x="0" y="0"/>
                </a:lnTo>
                <a:lnTo>
                  <a:pt x="0" y="98983"/>
                </a:lnTo>
                <a:lnTo>
                  <a:pt x="17602" y="98983"/>
                </a:lnTo>
                <a:lnTo>
                  <a:pt x="37236" y="73685"/>
                </a:lnTo>
                <a:lnTo>
                  <a:pt x="17602" y="73685"/>
                </a:lnTo>
                <a:lnTo>
                  <a:pt x="17602" y="0"/>
                </a:lnTo>
                <a:close/>
              </a:path>
              <a:path w="92710" h="99059">
                <a:moveTo>
                  <a:pt x="92392" y="25298"/>
                </a:moveTo>
                <a:lnTo>
                  <a:pt x="74790" y="25298"/>
                </a:lnTo>
                <a:lnTo>
                  <a:pt x="74790" y="98983"/>
                </a:lnTo>
                <a:lnTo>
                  <a:pt x="92392" y="98983"/>
                </a:lnTo>
                <a:lnTo>
                  <a:pt x="92392" y="25298"/>
                </a:lnTo>
                <a:close/>
              </a:path>
              <a:path w="92710" h="99059">
                <a:moveTo>
                  <a:pt x="92392" y="0"/>
                </a:moveTo>
                <a:lnTo>
                  <a:pt x="74790" y="0"/>
                </a:lnTo>
                <a:lnTo>
                  <a:pt x="17602" y="73685"/>
                </a:lnTo>
                <a:lnTo>
                  <a:pt x="37236" y="73685"/>
                </a:lnTo>
                <a:lnTo>
                  <a:pt x="74790" y="25298"/>
                </a:lnTo>
                <a:lnTo>
                  <a:pt x="92392" y="25298"/>
                </a:lnTo>
                <a:lnTo>
                  <a:pt x="9239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0"/>
          <p:cNvSpPr/>
          <p:nvPr/>
        </p:nvSpPr>
        <p:spPr>
          <a:xfrm>
            <a:off x="8518645" y="728965"/>
            <a:ext cx="83185" cy="103505"/>
          </a:xfrm>
          <a:custGeom>
            <a:avLst/>
            <a:gdLst/>
            <a:ahLst/>
            <a:cxnLst/>
            <a:rect l="l" t="t" r="r" b="b"/>
            <a:pathLst>
              <a:path w="83185" h="103505">
                <a:moveTo>
                  <a:pt x="9016" y="76771"/>
                </a:moveTo>
                <a:lnTo>
                  <a:pt x="0" y="89966"/>
                </a:lnTo>
                <a:lnTo>
                  <a:pt x="3301" y="93700"/>
                </a:lnTo>
                <a:lnTo>
                  <a:pt x="9016" y="97002"/>
                </a:lnTo>
                <a:lnTo>
                  <a:pt x="17157" y="99644"/>
                </a:lnTo>
                <a:lnTo>
                  <a:pt x="25298" y="102057"/>
                </a:lnTo>
                <a:lnTo>
                  <a:pt x="33210" y="103378"/>
                </a:lnTo>
                <a:lnTo>
                  <a:pt x="40919" y="103378"/>
                </a:lnTo>
                <a:lnTo>
                  <a:pt x="57968" y="101306"/>
                </a:lnTo>
                <a:lnTo>
                  <a:pt x="71245" y="95380"/>
                </a:lnTo>
                <a:lnTo>
                  <a:pt x="78468" y="87541"/>
                </a:lnTo>
                <a:lnTo>
                  <a:pt x="38277" y="87541"/>
                </a:lnTo>
                <a:lnTo>
                  <a:pt x="31016" y="86754"/>
                </a:lnTo>
                <a:lnTo>
                  <a:pt x="23237" y="84547"/>
                </a:lnTo>
                <a:lnTo>
                  <a:pt x="15664" y="81143"/>
                </a:lnTo>
                <a:lnTo>
                  <a:pt x="9016" y="76771"/>
                </a:lnTo>
                <a:close/>
              </a:path>
              <a:path w="83185" h="103505">
                <a:moveTo>
                  <a:pt x="77235" y="15836"/>
                </a:moveTo>
                <a:lnTo>
                  <a:pt x="39814" y="15836"/>
                </a:lnTo>
                <a:lnTo>
                  <a:pt x="48590" y="16833"/>
                </a:lnTo>
                <a:lnTo>
                  <a:pt x="55241" y="19686"/>
                </a:lnTo>
                <a:lnTo>
                  <a:pt x="59459" y="24189"/>
                </a:lnTo>
                <a:lnTo>
                  <a:pt x="60934" y="30137"/>
                </a:lnTo>
                <a:lnTo>
                  <a:pt x="60934" y="38061"/>
                </a:lnTo>
                <a:lnTo>
                  <a:pt x="53670" y="44208"/>
                </a:lnTo>
                <a:lnTo>
                  <a:pt x="28155" y="44208"/>
                </a:lnTo>
                <a:lnTo>
                  <a:pt x="28155" y="58508"/>
                </a:lnTo>
                <a:lnTo>
                  <a:pt x="56972" y="58508"/>
                </a:lnTo>
                <a:lnTo>
                  <a:pt x="64223" y="63131"/>
                </a:lnTo>
                <a:lnTo>
                  <a:pt x="64223" y="71272"/>
                </a:lnTo>
                <a:lnTo>
                  <a:pt x="62304" y="77897"/>
                </a:lnTo>
                <a:lnTo>
                  <a:pt x="56942" y="83035"/>
                </a:lnTo>
                <a:lnTo>
                  <a:pt x="48734" y="86360"/>
                </a:lnTo>
                <a:lnTo>
                  <a:pt x="38277" y="87541"/>
                </a:lnTo>
                <a:lnTo>
                  <a:pt x="78468" y="87541"/>
                </a:lnTo>
                <a:lnTo>
                  <a:pt x="79861" y="86029"/>
                </a:lnTo>
                <a:lnTo>
                  <a:pt x="82930" y="73685"/>
                </a:lnTo>
                <a:lnTo>
                  <a:pt x="81556" y="65159"/>
                </a:lnTo>
                <a:lnTo>
                  <a:pt x="77541" y="58073"/>
                </a:lnTo>
                <a:lnTo>
                  <a:pt x="71052" y="52964"/>
                </a:lnTo>
                <a:lnTo>
                  <a:pt x="62255" y="50368"/>
                </a:lnTo>
                <a:lnTo>
                  <a:pt x="62255" y="49936"/>
                </a:lnTo>
                <a:lnTo>
                  <a:pt x="69883" y="46139"/>
                </a:lnTo>
                <a:lnTo>
                  <a:pt x="75309" y="41001"/>
                </a:lnTo>
                <a:lnTo>
                  <a:pt x="78552" y="34502"/>
                </a:lnTo>
                <a:lnTo>
                  <a:pt x="79629" y="26619"/>
                </a:lnTo>
                <a:lnTo>
                  <a:pt x="77235" y="15836"/>
                </a:lnTo>
                <a:close/>
              </a:path>
              <a:path w="83185" h="103505">
                <a:moveTo>
                  <a:pt x="42456" y="0"/>
                </a:moveTo>
                <a:lnTo>
                  <a:pt x="30769" y="918"/>
                </a:lnTo>
                <a:lnTo>
                  <a:pt x="19907" y="3549"/>
                </a:lnTo>
                <a:lnTo>
                  <a:pt x="10530" y="7704"/>
                </a:lnTo>
                <a:lnTo>
                  <a:pt x="3301" y="13195"/>
                </a:lnTo>
                <a:lnTo>
                  <a:pt x="10121" y="26835"/>
                </a:lnTo>
                <a:lnTo>
                  <a:pt x="17172" y="22057"/>
                </a:lnTo>
                <a:lnTo>
                  <a:pt x="24472" y="18616"/>
                </a:lnTo>
                <a:lnTo>
                  <a:pt x="32021" y="16535"/>
                </a:lnTo>
                <a:lnTo>
                  <a:pt x="39814" y="15836"/>
                </a:lnTo>
                <a:lnTo>
                  <a:pt x="77235" y="15836"/>
                </a:lnTo>
                <a:lnTo>
                  <a:pt x="77160" y="15500"/>
                </a:lnTo>
                <a:lnTo>
                  <a:pt x="69948" y="7123"/>
                </a:lnTo>
                <a:lnTo>
                  <a:pt x="58283" y="1839"/>
                </a:lnTo>
                <a:lnTo>
                  <a:pt x="42456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21"/>
          <p:cNvSpPr/>
          <p:nvPr/>
        </p:nvSpPr>
        <p:spPr>
          <a:xfrm>
            <a:off x="8618950" y="788238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0" y="41909"/>
                </a:moveTo>
                <a:lnTo>
                  <a:pt x="17589" y="41909"/>
                </a:lnTo>
                <a:lnTo>
                  <a:pt x="17589" y="0"/>
                </a:lnTo>
                <a:lnTo>
                  <a:pt x="0" y="0"/>
                </a:lnTo>
                <a:lnTo>
                  <a:pt x="0" y="4190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22"/>
          <p:cNvSpPr/>
          <p:nvPr/>
        </p:nvSpPr>
        <p:spPr>
          <a:xfrm>
            <a:off x="8618950" y="779983"/>
            <a:ext cx="90805" cy="0"/>
          </a:xfrm>
          <a:custGeom>
            <a:avLst/>
            <a:gdLst/>
            <a:ahLst/>
            <a:cxnLst/>
            <a:rect l="l" t="t" r="r" b="b"/>
            <a:pathLst>
              <a:path w="90804">
                <a:moveTo>
                  <a:pt x="0" y="0"/>
                </a:moveTo>
                <a:lnTo>
                  <a:pt x="90182" y="0"/>
                </a:lnTo>
              </a:path>
            </a:pathLst>
          </a:custGeom>
          <a:ln w="16510">
            <a:solidFill>
              <a:srgbClr val="0C3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3"/>
          <p:cNvSpPr/>
          <p:nvPr/>
        </p:nvSpPr>
        <p:spPr>
          <a:xfrm>
            <a:off x="8618950" y="731088"/>
            <a:ext cx="17780" cy="40640"/>
          </a:xfrm>
          <a:custGeom>
            <a:avLst/>
            <a:gdLst/>
            <a:ahLst/>
            <a:cxnLst/>
            <a:rect l="l" t="t" r="r" b="b"/>
            <a:pathLst>
              <a:path w="17779" h="40640">
                <a:moveTo>
                  <a:pt x="0" y="40639"/>
                </a:moveTo>
                <a:lnTo>
                  <a:pt x="17589" y="40639"/>
                </a:lnTo>
                <a:lnTo>
                  <a:pt x="17589" y="0"/>
                </a:lnTo>
                <a:lnTo>
                  <a:pt x="0" y="0"/>
                </a:lnTo>
                <a:lnTo>
                  <a:pt x="0" y="40639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24"/>
          <p:cNvSpPr/>
          <p:nvPr/>
        </p:nvSpPr>
        <p:spPr>
          <a:xfrm>
            <a:off x="8691530" y="788352"/>
            <a:ext cx="17780" cy="41910"/>
          </a:xfrm>
          <a:custGeom>
            <a:avLst/>
            <a:gdLst/>
            <a:ahLst/>
            <a:cxnLst/>
            <a:rect l="l" t="t" r="r" b="b"/>
            <a:pathLst>
              <a:path w="17779" h="41909">
                <a:moveTo>
                  <a:pt x="17602" y="0"/>
                </a:moveTo>
                <a:lnTo>
                  <a:pt x="0" y="0"/>
                </a:lnTo>
                <a:lnTo>
                  <a:pt x="0" y="41795"/>
                </a:lnTo>
                <a:lnTo>
                  <a:pt x="17602" y="41795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25"/>
          <p:cNvSpPr/>
          <p:nvPr/>
        </p:nvSpPr>
        <p:spPr>
          <a:xfrm>
            <a:off x="8691530" y="731164"/>
            <a:ext cx="17780" cy="41275"/>
          </a:xfrm>
          <a:custGeom>
            <a:avLst/>
            <a:gdLst/>
            <a:ahLst/>
            <a:cxnLst/>
            <a:rect l="l" t="t" r="r" b="b"/>
            <a:pathLst>
              <a:path w="17779" h="41275">
                <a:moveTo>
                  <a:pt x="17602" y="0"/>
                </a:moveTo>
                <a:lnTo>
                  <a:pt x="0" y="0"/>
                </a:lnTo>
                <a:lnTo>
                  <a:pt x="0" y="40690"/>
                </a:lnTo>
                <a:lnTo>
                  <a:pt x="17602" y="40690"/>
                </a:lnTo>
                <a:lnTo>
                  <a:pt x="1760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26"/>
          <p:cNvSpPr/>
          <p:nvPr/>
        </p:nvSpPr>
        <p:spPr>
          <a:xfrm>
            <a:off x="8724961" y="728971"/>
            <a:ext cx="97155" cy="103505"/>
          </a:xfrm>
          <a:custGeom>
            <a:avLst/>
            <a:gdLst/>
            <a:ahLst/>
            <a:cxnLst/>
            <a:rect l="l" t="t" r="r" b="b"/>
            <a:pathLst>
              <a:path w="97154" h="103505">
                <a:moveTo>
                  <a:pt x="51028" y="0"/>
                </a:moveTo>
                <a:lnTo>
                  <a:pt x="13639" y="14731"/>
                </a:lnTo>
                <a:lnTo>
                  <a:pt x="0" y="51688"/>
                </a:lnTo>
                <a:lnTo>
                  <a:pt x="907" y="62820"/>
                </a:lnTo>
                <a:lnTo>
                  <a:pt x="22355" y="95485"/>
                </a:lnTo>
                <a:lnTo>
                  <a:pt x="53009" y="103377"/>
                </a:lnTo>
                <a:lnTo>
                  <a:pt x="63890" y="102555"/>
                </a:lnTo>
                <a:lnTo>
                  <a:pt x="73739" y="100102"/>
                </a:lnTo>
                <a:lnTo>
                  <a:pt x="82517" y="96043"/>
                </a:lnTo>
                <a:lnTo>
                  <a:pt x="90182" y="90398"/>
                </a:lnTo>
                <a:lnTo>
                  <a:pt x="88786" y="86880"/>
                </a:lnTo>
                <a:lnTo>
                  <a:pt x="54330" y="86880"/>
                </a:lnTo>
                <a:lnTo>
                  <a:pt x="40894" y="84839"/>
                </a:lnTo>
                <a:lnTo>
                  <a:pt x="30302" y="78963"/>
                </a:lnTo>
                <a:lnTo>
                  <a:pt x="23090" y="69623"/>
                </a:lnTo>
                <a:lnTo>
                  <a:pt x="19799" y="57188"/>
                </a:lnTo>
                <a:lnTo>
                  <a:pt x="95897" y="57188"/>
                </a:lnTo>
                <a:lnTo>
                  <a:pt x="96558" y="53886"/>
                </a:lnTo>
                <a:lnTo>
                  <a:pt x="97002" y="49923"/>
                </a:lnTo>
                <a:lnTo>
                  <a:pt x="97002" y="45300"/>
                </a:lnTo>
                <a:lnTo>
                  <a:pt x="96794" y="42887"/>
                </a:lnTo>
                <a:lnTo>
                  <a:pt x="18694" y="42887"/>
                </a:lnTo>
                <a:lnTo>
                  <a:pt x="21970" y="32174"/>
                </a:lnTo>
                <a:lnTo>
                  <a:pt x="28565" y="23834"/>
                </a:lnTo>
                <a:lnTo>
                  <a:pt x="38089" y="18424"/>
                </a:lnTo>
                <a:lnTo>
                  <a:pt x="50152" y="16497"/>
                </a:lnTo>
                <a:lnTo>
                  <a:pt x="87024" y="16497"/>
                </a:lnTo>
                <a:lnTo>
                  <a:pt x="83807" y="12750"/>
                </a:lnTo>
                <a:lnTo>
                  <a:pt x="76797" y="7141"/>
                </a:lnTo>
                <a:lnTo>
                  <a:pt x="68984" y="3160"/>
                </a:lnTo>
                <a:lnTo>
                  <a:pt x="60388" y="786"/>
                </a:lnTo>
                <a:lnTo>
                  <a:pt x="51028" y="0"/>
                </a:lnTo>
                <a:close/>
              </a:path>
              <a:path w="97154" h="103505">
                <a:moveTo>
                  <a:pt x="84683" y="76542"/>
                </a:moveTo>
                <a:lnTo>
                  <a:pt x="78706" y="81035"/>
                </a:lnTo>
                <a:lnTo>
                  <a:pt x="71654" y="84269"/>
                </a:lnTo>
                <a:lnTo>
                  <a:pt x="63529" y="86224"/>
                </a:lnTo>
                <a:lnTo>
                  <a:pt x="54330" y="86880"/>
                </a:lnTo>
                <a:lnTo>
                  <a:pt x="88786" y="86880"/>
                </a:lnTo>
                <a:lnTo>
                  <a:pt x="84683" y="76542"/>
                </a:lnTo>
                <a:close/>
              </a:path>
              <a:path w="97154" h="103505">
                <a:moveTo>
                  <a:pt x="87024" y="16497"/>
                </a:moveTo>
                <a:lnTo>
                  <a:pt x="50152" y="16497"/>
                </a:lnTo>
                <a:lnTo>
                  <a:pt x="61637" y="18300"/>
                </a:lnTo>
                <a:lnTo>
                  <a:pt x="70465" y="23506"/>
                </a:lnTo>
                <a:lnTo>
                  <a:pt x="76284" y="31804"/>
                </a:lnTo>
                <a:lnTo>
                  <a:pt x="78739" y="42887"/>
                </a:lnTo>
                <a:lnTo>
                  <a:pt x="96794" y="42887"/>
                </a:lnTo>
                <a:lnTo>
                  <a:pt x="96178" y="35732"/>
                </a:lnTo>
                <a:lnTo>
                  <a:pt x="93705" y="27130"/>
                </a:lnTo>
                <a:lnTo>
                  <a:pt x="89582" y="19476"/>
                </a:lnTo>
                <a:lnTo>
                  <a:pt x="87024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27"/>
          <p:cNvSpPr/>
          <p:nvPr/>
        </p:nvSpPr>
        <p:spPr>
          <a:xfrm>
            <a:off x="8828562" y="728970"/>
            <a:ext cx="91440" cy="103505"/>
          </a:xfrm>
          <a:custGeom>
            <a:avLst/>
            <a:gdLst/>
            <a:ahLst/>
            <a:cxnLst/>
            <a:rect l="l" t="t" r="r" b="b"/>
            <a:pathLst>
              <a:path w="91439" h="103505">
                <a:moveTo>
                  <a:pt x="50152" y="0"/>
                </a:moveTo>
                <a:lnTo>
                  <a:pt x="14300" y="14960"/>
                </a:lnTo>
                <a:lnTo>
                  <a:pt x="0" y="51689"/>
                </a:lnTo>
                <a:lnTo>
                  <a:pt x="907" y="62826"/>
                </a:lnTo>
                <a:lnTo>
                  <a:pt x="22477" y="95491"/>
                </a:lnTo>
                <a:lnTo>
                  <a:pt x="53009" y="103378"/>
                </a:lnTo>
                <a:lnTo>
                  <a:pt x="64394" y="102284"/>
                </a:lnTo>
                <a:lnTo>
                  <a:pt x="74834" y="99086"/>
                </a:lnTo>
                <a:lnTo>
                  <a:pt x="83874" y="93910"/>
                </a:lnTo>
                <a:lnTo>
                  <a:pt x="91059" y="86880"/>
                </a:lnTo>
                <a:lnTo>
                  <a:pt x="54330" y="86880"/>
                </a:lnTo>
                <a:lnTo>
                  <a:pt x="47031" y="86265"/>
                </a:lnTo>
                <a:lnTo>
                  <a:pt x="19316" y="59231"/>
                </a:lnTo>
                <a:lnTo>
                  <a:pt x="18694" y="51689"/>
                </a:lnTo>
                <a:lnTo>
                  <a:pt x="19313" y="44428"/>
                </a:lnTo>
                <a:lnTo>
                  <a:pt x="45882" y="17119"/>
                </a:lnTo>
                <a:lnTo>
                  <a:pt x="52565" y="16497"/>
                </a:lnTo>
                <a:lnTo>
                  <a:pt x="87010" y="16497"/>
                </a:lnTo>
                <a:lnTo>
                  <a:pt x="89077" y="12979"/>
                </a:lnTo>
                <a:lnTo>
                  <a:pt x="81822" y="7329"/>
                </a:lnTo>
                <a:lnTo>
                  <a:pt x="72915" y="3270"/>
                </a:lnTo>
                <a:lnTo>
                  <a:pt x="62358" y="820"/>
                </a:lnTo>
                <a:lnTo>
                  <a:pt x="50152" y="0"/>
                </a:lnTo>
                <a:close/>
              </a:path>
              <a:path w="91439" h="103505">
                <a:moveTo>
                  <a:pt x="82702" y="74129"/>
                </a:moveTo>
                <a:lnTo>
                  <a:pt x="76720" y="79738"/>
                </a:lnTo>
                <a:lnTo>
                  <a:pt x="69997" y="83719"/>
                </a:lnTo>
                <a:lnTo>
                  <a:pt x="62533" y="86093"/>
                </a:lnTo>
                <a:lnTo>
                  <a:pt x="54330" y="86880"/>
                </a:lnTo>
                <a:lnTo>
                  <a:pt x="91059" y="86880"/>
                </a:lnTo>
                <a:lnTo>
                  <a:pt x="82702" y="74129"/>
                </a:lnTo>
                <a:close/>
              </a:path>
              <a:path w="91439" h="103505">
                <a:moveTo>
                  <a:pt x="87010" y="16497"/>
                </a:moveTo>
                <a:lnTo>
                  <a:pt x="52565" y="16497"/>
                </a:lnTo>
                <a:lnTo>
                  <a:pt x="60775" y="17153"/>
                </a:lnTo>
                <a:lnTo>
                  <a:pt x="68241" y="19108"/>
                </a:lnTo>
                <a:lnTo>
                  <a:pt x="74962" y="22342"/>
                </a:lnTo>
                <a:lnTo>
                  <a:pt x="80937" y="26835"/>
                </a:lnTo>
                <a:lnTo>
                  <a:pt x="87010" y="16497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28"/>
          <p:cNvSpPr/>
          <p:nvPr/>
        </p:nvSpPr>
        <p:spPr>
          <a:xfrm>
            <a:off x="9058828" y="828430"/>
            <a:ext cx="66675" cy="102235"/>
          </a:xfrm>
          <a:custGeom>
            <a:avLst/>
            <a:gdLst/>
            <a:ahLst/>
            <a:cxnLst/>
            <a:rect l="l" t="t" r="r" b="b"/>
            <a:pathLst>
              <a:path w="66675" h="102234">
                <a:moveTo>
                  <a:pt x="33058" y="0"/>
                </a:moveTo>
                <a:lnTo>
                  <a:pt x="0" y="33007"/>
                </a:lnTo>
                <a:lnTo>
                  <a:pt x="33045" y="102019"/>
                </a:lnTo>
                <a:lnTo>
                  <a:pt x="66103" y="33007"/>
                </a:lnTo>
                <a:lnTo>
                  <a:pt x="33058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29"/>
          <p:cNvSpPr/>
          <p:nvPr/>
        </p:nvSpPr>
        <p:spPr>
          <a:xfrm>
            <a:off x="9068766" y="638590"/>
            <a:ext cx="46355" cy="46355"/>
          </a:xfrm>
          <a:custGeom>
            <a:avLst/>
            <a:gdLst/>
            <a:ahLst/>
            <a:cxnLst/>
            <a:rect l="l" t="t" r="r" b="b"/>
            <a:pathLst>
              <a:path w="46354" h="46355">
                <a:moveTo>
                  <a:pt x="22961" y="0"/>
                </a:moveTo>
                <a:lnTo>
                  <a:pt x="14021" y="1805"/>
                </a:lnTo>
                <a:lnTo>
                  <a:pt x="6723" y="6727"/>
                </a:lnTo>
                <a:lnTo>
                  <a:pt x="1803" y="14026"/>
                </a:lnTo>
                <a:lnTo>
                  <a:pt x="0" y="22961"/>
                </a:lnTo>
                <a:lnTo>
                  <a:pt x="1803" y="31903"/>
                </a:lnTo>
                <a:lnTo>
                  <a:pt x="6723" y="39206"/>
                </a:lnTo>
                <a:lnTo>
                  <a:pt x="14021" y="44130"/>
                </a:lnTo>
                <a:lnTo>
                  <a:pt x="22961" y="45935"/>
                </a:lnTo>
                <a:lnTo>
                  <a:pt x="31901" y="44130"/>
                </a:lnTo>
                <a:lnTo>
                  <a:pt x="39200" y="39206"/>
                </a:lnTo>
                <a:lnTo>
                  <a:pt x="44119" y="31903"/>
                </a:lnTo>
                <a:lnTo>
                  <a:pt x="45923" y="22961"/>
                </a:lnTo>
                <a:lnTo>
                  <a:pt x="44119" y="14026"/>
                </a:lnTo>
                <a:lnTo>
                  <a:pt x="39200" y="6727"/>
                </a:lnTo>
                <a:lnTo>
                  <a:pt x="31901" y="1805"/>
                </a:lnTo>
                <a:lnTo>
                  <a:pt x="22961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30"/>
          <p:cNvSpPr/>
          <p:nvPr/>
        </p:nvSpPr>
        <p:spPr>
          <a:xfrm>
            <a:off x="8993464" y="535522"/>
            <a:ext cx="196850" cy="295275"/>
          </a:xfrm>
          <a:custGeom>
            <a:avLst/>
            <a:gdLst/>
            <a:ahLst/>
            <a:cxnLst/>
            <a:rect l="l" t="t" r="r" b="b"/>
            <a:pathLst>
              <a:path w="196850" h="295275">
                <a:moveTo>
                  <a:pt x="98425" y="0"/>
                </a:moveTo>
                <a:lnTo>
                  <a:pt x="80093" y="10825"/>
                </a:lnTo>
                <a:lnTo>
                  <a:pt x="46588" y="36939"/>
                </a:lnTo>
                <a:lnTo>
                  <a:pt x="14394" y="76857"/>
                </a:lnTo>
                <a:lnTo>
                  <a:pt x="0" y="129095"/>
                </a:lnTo>
                <a:lnTo>
                  <a:pt x="8407" y="182916"/>
                </a:lnTo>
                <a:lnTo>
                  <a:pt x="26904" y="236945"/>
                </a:lnTo>
                <a:lnTo>
                  <a:pt x="45402" y="278594"/>
                </a:lnTo>
                <a:lnTo>
                  <a:pt x="53809" y="295274"/>
                </a:lnTo>
                <a:lnTo>
                  <a:pt x="98425" y="250583"/>
                </a:lnTo>
                <a:lnTo>
                  <a:pt x="166624" y="250583"/>
                </a:lnTo>
                <a:lnTo>
                  <a:pt x="174143" y="236342"/>
                </a:lnTo>
                <a:lnTo>
                  <a:pt x="181022" y="220433"/>
                </a:lnTo>
                <a:lnTo>
                  <a:pt x="68961" y="220433"/>
                </a:lnTo>
                <a:lnTo>
                  <a:pt x="65010" y="209178"/>
                </a:lnTo>
                <a:lnTo>
                  <a:pt x="57781" y="185791"/>
                </a:lnTo>
                <a:lnTo>
                  <a:pt x="50833" y="156636"/>
                </a:lnTo>
                <a:lnTo>
                  <a:pt x="47726" y="128079"/>
                </a:lnTo>
                <a:lnTo>
                  <a:pt x="55149" y="96752"/>
                </a:lnTo>
                <a:lnTo>
                  <a:pt x="71747" y="73529"/>
                </a:lnTo>
                <a:lnTo>
                  <a:pt x="89008" y="58760"/>
                </a:lnTo>
                <a:lnTo>
                  <a:pt x="98425" y="52793"/>
                </a:lnTo>
                <a:lnTo>
                  <a:pt x="163047" y="52793"/>
                </a:lnTo>
                <a:lnTo>
                  <a:pt x="150261" y="36939"/>
                </a:lnTo>
                <a:lnTo>
                  <a:pt x="116756" y="10825"/>
                </a:lnTo>
                <a:lnTo>
                  <a:pt x="98425" y="0"/>
                </a:lnTo>
                <a:close/>
              </a:path>
              <a:path w="196850" h="295275">
                <a:moveTo>
                  <a:pt x="166624" y="250583"/>
                </a:moveTo>
                <a:lnTo>
                  <a:pt x="98425" y="250583"/>
                </a:lnTo>
                <a:lnTo>
                  <a:pt x="143027" y="295274"/>
                </a:lnTo>
                <a:lnTo>
                  <a:pt x="166624" y="250583"/>
                </a:lnTo>
                <a:close/>
              </a:path>
              <a:path w="196850" h="295275">
                <a:moveTo>
                  <a:pt x="98425" y="190931"/>
                </a:moveTo>
                <a:lnTo>
                  <a:pt x="68961" y="220433"/>
                </a:lnTo>
                <a:lnTo>
                  <a:pt x="127876" y="220433"/>
                </a:lnTo>
                <a:lnTo>
                  <a:pt x="98425" y="190931"/>
                </a:lnTo>
                <a:close/>
              </a:path>
              <a:path w="196850" h="295275">
                <a:moveTo>
                  <a:pt x="163047" y="52793"/>
                </a:moveTo>
                <a:lnTo>
                  <a:pt x="98425" y="52793"/>
                </a:lnTo>
                <a:lnTo>
                  <a:pt x="107839" y="58760"/>
                </a:lnTo>
                <a:lnTo>
                  <a:pt x="125096" y="73529"/>
                </a:lnTo>
                <a:lnTo>
                  <a:pt x="141689" y="96752"/>
                </a:lnTo>
                <a:lnTo>
                  <a:pt x="149110" y="128079"/>
                </a:lnTo>
                <a:lnTo>
                  <a:pt x="146003" y="156636"/>
                </a:lnTo>
                <a:lnTo>
                  <a:pt x="139055" y="185791"/>
                </a:lnTo>
                <a:lnTo>
                  <a:pt x="131826" y="209178"/>
                </a:lnTo>
                <a:lnTo>
                  <a:pt x="127876" y="220433"/>
                </a:lnTo>
                <a:lnTo>
                  <a:pt x="181022" y="220433"/>
                </a:lnTo>
                <a:lnTo>
                  <a:pt x="190122" y="199388"/>
                </a:lnTo>
                <a:lnTo>
                  <a:pt x="196009" y="168832"/>
                </a:lnTo>
                <a:lnTo>
                  <a:pt x="196850" y="129095"/>
                </a:lnTo>
                <a:lnTo>
                  <a:pt x="182455" y="76857"/>
                </a:lnTo>
                <a:lnTo>
                  <a:pt x="163047" y="52793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131"/>
          <p:cNvSpPr/>
          <p:nvPr/>
        </p:nvSpPr>
        <p:spPr>
          <a:xfrm>
            <a:off x="9156668" y="501875"/>
            <a:ext cx="67310" cy="67310"/>
          </a:xfrm>
          <a:custGeom>
            <a:avLst/>
            <a:gdLst/>
            <a:ahLst/>
            <a:cxnLst/>
            <a:rect l="l" t="t" r="r" b="b"/>
            <a:pathLst>
              <a:path w="67310" h="67309">
                <a:moveTo>
                  <a:pt x="33642" y="0"/>
                </a:moveTo>
                <a:lnTo>
                  <a:pt x="0" y="33642"/>
                </a:lnTo>
                <a:lnTo>
                  <a:pt x="33642" y="67284"/>
                </a:lnTo>
                <a:lnTo>
                  <a:pt x="67284" y="33642"/>
                </a:lnTo>
                <a:lnTo>
                  <a:pt x="33642" y="0"/>
                </a:lnTo>
                <a:close/>
              </a:path>
            </a:pathLst>
          </a:custGeom>
          <a:solidFill>
            <a:srgbClr val="0C3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32"/>
          <p:cNvSpPr txBox="1"/>
          <p:nvPr/>
        </p:nvSpPr>
        <p:spPr>
          <a:xfrm>
            <a:off x="8275407" y="836131"/>
            <a:ext cx="657860" cy="1054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500" b="1" spc="10" dirty="0">
                <a:solidFill>
                  <a:srgbClr val="0C3046"/>
                </a:solidFill>
                <a:latin typeface="Circe Bold"/>
                <a:cs typeface="Circe Bold"/>
              </a:rPr>
              <a:t>Челябинская</a:t>
            </a:r>
            <a:r>
              <a:rPr sz="500" b="1" spc="-35" dirty="0">
                <a:solidFill>
                  <a:srgbClr val="0C3046"/>
                </a:solidFill>
                <a:latin typeface="Circe Bold"/>
                <a:cs typeface="Circe Bold"/>
              </a:rPr>
              <a:t> </a:t>
            </a:r>
            <a:r>
              <a:rPr sz="500" b="1" spc="5" dirty="0">
                <a:solidFill>
                  <a:srgbClr val="0C3046"/>
                </a:solidFill>
                <a:latin typeface="Circe Bold"/>
                <a:cs typeface="Circe Bold"/>
              </a:rPr>
              <a:t>область</a:t>
            </a:r>
            <a:endParaRPr sz="500">
              <a:latin typeface="Circe Bold"/>
              <a:cs typeface="Circe Bold"/>
            </a:endParaRPr>
          </a:p>
        </p:txBody>
      </p:sp>
      <p:pic>
        <p:nvPicPr>
          <p:cNvPr id="1026" name="Picture 2" descr="Изображение логотип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913" y="352043"/>
            <a:ext cx="1418091" cy="686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: скругленные углы 24"/>
          <p:cNvSpPr/>
          <p:nvPr/>
        </p:nvSpPr>
        <p:spPr>
          <a:xfrm>
            <a:off x="3727547" y="1872223"/>
            <a:ext cx="4736905" cy="868680"/>
          </a:xfrm>
          <a:prstGeom prst="roundRect">
            <a:avLst/>
          </a:prstGeom>
          <a:noFill/>
          <a:ln w="571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4D1A84"/>
                </a:solidFill>
              </a:rPr>
              <a:t>СРОКИ ПОДГОТОВКИ</a:t>
            </a:r>
          </a:p>
        </p:txBody>
      </p:sp>
      <p:sp>
        <p:nvSpPr>
          <p:cNvPr id="26" name="Прямоугольник: скругленные углы 25"/>
          <p:cNvSpPr/>
          <p:nvPr/>
        </p:nvSpPr>
        <p:spPr>
          <a:xfrm>
            <a:off x="1461604" y="3393283"/>
            <a:ext cx="2192411" cy="1339119"/>
          </a:xfrm>
          <a:prstGeom prst="round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5 календарных дней</a:t>
            </a:r>
          </a:p>
        </p:txBody>
      </p:sp>
      <p:sp>
        <p:nvSpPr>
          <p:cNvPr id="27" name="Прямоугольник: скругленные углы 26"/>
          <p:cNvSpPr/>
          <p:nvPr/>
        </p:nvSpPr>
        <p:spPr>
          <a:xfrm>
            <a:off x="4999486" y="3393282"/>
            <a:ext cx="2193030" cy="1339119"/>
          </a:xfrm>
          <a:prstGeom prst="roundRect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10 календарных дней</a:t>
            </a:r>
          </a:p>
        </p:txBody>
      </p:sp>
      <p:sp>
        <p:nvSpPr>
          <p:cNvPr id="28" name="Прямоугольник: скругленные углы 27"/>
          <p:cNvSpPr/>
          <p:nvPr/>
        </p:nvSpPr>
        <p:spPr>
          <a:xfrm>
            <a:off x="8464454" y="3393281"/>
            <a:ext cx="2193030" cy="1339120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30 календарных дней</a:t>
            </a:r>
          </a:p>
        </p:txBody>
      </p:sp>
      <p:cxnSp>
        <p:nvCxnSpPr>
          <p:cNvPr id="34" name="Соединитель: уступ 33"/>
          <p:cNvCxnSpPr>
            <a:stCxn id="25" idx="2"/>
            <a:endCxn id="27" idx="0"/>
          </p:cNvCxnSpPr>
          <p:nvPr/>
        </p:nvCxnSpPr>
        <p:spPr>
          <a:xfrm rot="16200000" flipH="1">
            <a:off x="5769811" y="3067091"/>
            <a:ext cx="652379" cy="1"/>
          </a:xfrm>
          <a:prstGeom prst="bentConnector3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: уступ 35"/>
          <p:cNvCxnSpPr>
            <a:stCxn id="25" idx="2"/>
            <a:endCxn id="28" idx="0"/>
          </p:cNvCxnSpPr>
          <p:nvPr/>
        </p:nvCxnSpPr>
        <p:spPr>
          <a:xfrm rot="16200000" flipH="1">
            <a:off x="7502295" y="1334607"/>
            <a:ext cx="652378" cy="3464969"/>
          </a:xfrm>
          <a:prstGeom prst="bentConnector3">
            <a:avLst/>
          </a:prstGeom>
          <a:ln w="38100">
            <a:solidFill>
              <a:srgbClr val="4D1A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: уступ 51"/>
          <p:cNvCxnSpPr>
            <a:stCxn id="25" idx="2"/>
            <a:endCxn id="26" idx="0"/>
          </p:cNvCxnSpPr>
          <p:nvPr/>
        </p:nvCxnSpPr>
        <p:spPr>
          <a:xfrm rot="5400000">
            <a:off x="4000715" y="1297998"/>
            <a:ext cx="652380" cy="3538190"/>
          </a:xfrm>
          <a:prstGeom prst="bentConnector3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-141697" y="243969"/>
            <a:ext cx="67765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4D1A84"/>
                </a:solidFill>
              </a:rPr>
              <a:t>СОКРАЩЕННЫЕ СРОКИ</a:t>
            </a:r>
            <a:br>
              <a:rPr lang="ru-RU" sz="3000" b="1" dirty="0">
                <a:solidFill>
                  <a:srgbClr val="4D1A84"/>
                </a:solidFill>
              </a:rPr>
            </a:br>
            <a:r>
              <a:rPr lang="ru-RU" sz="3000" b="1" dirty="0">
                <a:solidFill>
                  <a:srgbClr val="4D1A84"/>
                </a:solidFill>
              </a:rPr>
              <a:t>ПОДГОТОВКИ ОТВЕТА</a:t>
            </a:r>
            <a:endParaRPr lang="ru-RU" sz="3000" dirty="0">
              <a:solidFill>
                <a:srgbClr val="4D1A84"/>
              </a:solidFill>
            </a:endParaRPr>
          </a:p>
        </p:txBody>
      </p:sp>
      <p:sp>
        <p:nvSpPr>
          <p:cNvPr id="31" name="Прямоугольник: скругленные углы 30"/>
          <p:cNvSpPr/>
          <p:nvPr/>
        </p:nvSpPr>
        <p:spPr>
          <a:xfrm>
            <a:off x="1461604" y="5097897"/>
            <a:ext cx="4453277" cy="1515816"/>
          </a:xfrm>
          <a:prstGeom prst="roundRect">
            <a:avLst/>
          </a:prstGeom>
          <a:noFill/>
          <a:ln w="44450">
            <a:solidFill>
              <a:srgbClr val="4D1A8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4D1A84"/>
                </a:solidFill>
              </a:rPr>
              <a:t>Примечание: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Классификатор обращений субъектов инвестиционной и предпринимательской деятельности с указанием сроков подготовки ответов был направлен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письмом МЭР ЧО от 10.09.2024 № 04-4893</a:t>
            </a:r>
            <a:br>
              <a:rPr lang="ru-RU" sz="1400" b="1" dirty="0">
                <a:solidFill>
                  <a:srgbClr val="4D1A84"/>
                </a:solidFill>
              </a:rPr>
            </a:br>
            <a:r>
              <a:rPr lang="ru-RU" sz="1400" b="1" dirty="0">
                <a:solidFill>
                  <a:srgbClr val="4D1A84"/>
                </a:solidFill>
              </a:rPr>
              <a:t>посредством СЭД ТЕЗИС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447</Words>
  <Application>Microsoft Office PowerPoint</Application>
  <PresentationFormat>Широкоэкранный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Circe 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SOLIDMAN</dc:creator>
  <cp:lastModifiedBy>SOLIDMAN</cp:lastModifiedBy>
  <cp:revision>73</cp:revision>
  <dcterms:created xsi:type="dcterms:W3CDTF">2024-03-04T14:30:00Z</dcterms:created>
  <dcterms:modified xsi:type="dcterms:W3CDTF">2024-12-05T18:28:53Z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77757201B3354F5BA8D23B9BEC68F8EE_12</vt:lpwstr>
  </property>
  <property fmtid="{D5CDD505-2E9C-101B-9397-08002B2CF9AE}" pid="3" name="KSOProductBuildVer">
    <vt:lpwstr>1049-12.2.0.18911</vt:lpwstr>
  </property>
</Properties>
</file>